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36"/>
  </p:notesMasterIdLst>
  <p:handoutMasterIdLst>
    <p:handoutMasterId r:id="rId37"/>
  </p:handoutMasterIdLst>
  <p:sldIdLst>
    <p:sldId id="547" r:id="rId2"/>
    <p:sldId id="550" r:id="rId3"/>
    <p:sldId id="737" r:id="rId4"/>
    <p:sldId id="781" r:id="rId5"/>
    <p:sldId id="769" r:id="rId6"/>
    <p:sldId id="778" r:id="rId7"/>
    <p:sldId id="782" r:id="rId8"/>
    <p:sldId id="764" r:id="rId9"/>
    <p:sldId id="783" r:id="rId10"/>
    <p:sldId id="802" r:id="rId11"/>
    <p:sldId id="784" r:id="rId12"/>
    <p:sldId id="785" r:id="rId13"/>
    <p:sldId id="803" r:id="rId14"/>
    <p:sldId id="793" r:id="rId15"/>
    <p:sldId id="799" r:id="rId16"/>
    <p:sldId id="801" r:id="rId17"/>
    <p:sldId id="788" r:id="rId18"/>
    <p:sldId id="796" r:id="rId19"/>
    <p:sldId id="797" r:id="rId20"/>
    <p:sldId id="804" r:id="rId21"/>
    <p:sldId id="789" r:id="rId22"/>
    <p:sldId id="806" r:id="rId23"/>
    <p:sldId id="807" r:id="rId24"/>
    <p:sldId id="779" r:id="rId25"/>
    <p:sldId id="790" r:id="rId26"/>
    <p:sldId id="791" r:id="rId27"/>
    <p:sldId id="792" r:id="rId28"/>
    <p:sldId id="794" r:id="rId29"/>
    <p:sldId id="808" r:id="rId30"/>
    <p:sldId id="562" r:id="rId31"/>
    <p:sldId id="554" r:id="rId32"/>
    <p:sldId id="745" r:id="rId33"/>
    <p:sldId id="552" r:id="rId34"/>
    <p:sldId id="553" r:id="rId35"/>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Default Section" id="{A3175D64-74E5-4B6B-A781-BDCFF955517E}">
          <p14:sldIdLst>
            <p14:sldId id="547"/>
            <p14:sldId id="550"/>
            <p14:sldId id="737"/>
            <p14:sldId id="781"/>
            <p14:sldId id="769"/>
            <p14:sldId id="778"/>
            <p14:sldId id="782"/>
            <p14:sldId id="764"/>
            <p14:sldId id="783"/>
            <p14:sldId id="802"/>
            <p14:sldId id="784"/>
            <p14:sldId id="785"/>
            <p14:sldId id="803"/>
            <p14:sldId id="793"/>
            <p14:sldId id="799"/>
            <p14:sldId id="801"/>
            <p14:sldId id="788"/>
            <p14:sldId id="796"/>
            <p14:sldId id="797"/>
            <p14:sldId id="804"/>
            <p14:sldId id="789"/>
            <p14:sldId id="806"/>
            <p14:sldId id="807"/>
            <p14:sldId id="779"/>
            <p14:sldId id="790"/>
            <p14:sldId id="791"/>
            <p14:sldId id="792"/>
            <p14:sldId id="794"/>
            <p14:sldId id="808"/>
            <p14:sldId id="562"/>
            <p14:sldId id="554"/>
            <p14:sldId id="745"/>
            <p14:sldId id="552"/>
            <p14:sldId id="55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6633"/>
    <a:srgbClr val="FF9900"/>
    <a:srgbClr val="FF7F7F"/>
    <a:srgbClr val="FF4747"/>
    <a:srgbClr val="7F1F1F"/>
    <a:srgbClr val="7F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D81199-4494-497B-B85C-78616E9FA6A9}" v="5" dt="2023-09-22T15:37:00.6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84" autoAdjust="0"/>
    <p:restoredTop sz="94660"/>
  </p:normalViewPr>
  <p:slideViewPr>
    <p:cSldViewPr>
      <p:cViewPr varScale="1">
        <p:scale>
          <a:sx n="114" d="100"/>
          <a:sy n="114" d="100"/>
        </p:scale>
        <p:origin x="1848" y="10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varScale="1">
        <p:scale>
          <a:sx n="76" d="100"/>
          <a:sy n="76" d="100"/>
        </p:scale>
        <p:origin x="-954" y="-90"/>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iren Patel" userId="ab320d50-0cc7-4dc9-a0ad-04af80c50be0" providerId="ADAL" clId="{52D81199-4494-497B-B85C-78616E9FA6A9}"/>
    <pc:docChg chg="custSel modSld">
      <pc:chgData name="Hiren Patel" userId="ab320d50-0cc7-4dc9-a0ad-04af80c50be0" providerId="ADAL" clId="{52D81199-4494-497B-B85C-78616E9FA6A9}" dt="2023-09-22T15:39:15.374" v="16" actId="729"/>
      <pc:docMkLst>
        <pc:docMk/>
      </pc:docMkLst>
      <pc:sldChg chg="mod modShow">
        <pc:chgData name="Hiren Patel" userId="ab320d50-0cc7-4dc9-a0ad-04af80c50be0" providerId="ADAL" clId="{52D81199-4494-497B-B85C-78616E9FA6A9}" dt="2023-09-22T15:29:40.127" v="0" actId="729"/>
        <pc:sldMkLst>
          <pc:docMk/>
          <pc:sldMk cId="1894728897" sldId="737"/>
        </pc:sldMkLst>
      </pc:sldChg>
      <pc:sldChg chg="mod modShow">
        <pc:chgData name="Hiren Patel" userId="ab320d50-0cc7-4dc9-a0ad-04af80c50be0" providerId="ADAL" clId="{52D81199-4494-497B-B85C-78616E9FA6A9}" dt="2023-09-22T15:29:40.127" v="0" actId="729"/>
        <pc:sldMkLst>
          <pc:docMk/>
          <pc:sldMk cId="1768591976" sldId="769"/>
        </pc:sldMkLst>
      </pc:sldChg>
      <pc:sldChg chg="mod modShow">
        <pc:chgData name="Hiren Patel" userId="ab320d50-0cc7-4dc9-a0ad-04af80c50be0" providerId="ADAL" clId="{52D81199-4494-497B-B85C-78616E9FA6A9}" dt="2023-09-22T15:29:40.127" v="0" actId="729"/>
        <pc:sldMkLst>
          <pc:docMk/>
          <pc:sldMk cId="3277665680" sldId="778"/>
        </pc:sldMkLst>
      </pc:sldChg>
      <pc:sldChg chg="mod modShow">
        <pc:chgData name="Hiren Patel" userId="ab320d50-0cc7-4dc9-a0ad-04af80c50be0" providerId="ADAL" clId="{52D81199-4494-497B-B85C-78616E9FA6A9}" dt="2023-09-22T15:29:40.127" v="0" actId="729"/>
        <pc:sldMkLst>
          <pc:docMk/>
          <pc:sldMk cId="3000531952" sldId="781"/>
        </pc:sldMkLst>
      </pc:sldChg>
      <pc:sldChg chg="mod modShow">
        <pc:chgData name="Hiren Patel" userId="ab320d50-0cc7-4dc9-a0ad-04af80c50be0" providerId="ADAL" clId="{52D81199-4494-497B-B85C-78616E9FA6A9}" dt="2023-09-22T15:29:40.127" v="0" actId="729"/>
        <pc:sldMkLst>
          <pc:docMk/>
          <pc:sldMk cId="762551516" sldId="782"/>
        </pc:sldMkLst>
      </pc:sldChg>
      <pc:sldChg chg="modAnim">
        <pc:chgData name="Hiren Patel" userId="ab320d50-0cc7-4dc9-a0ad-04af80c50be0" providerId="ADAL" clId="{52D81199-4494-497B-B85C-78616E9FA6A9}" dt="2023-09-22T15:33:31.890" v="3"/>
        <pc:sldMkLst>
          <pc:docMk/>
          <pc:sldMk cId="1434197092" sldId="784"/>
        </pc:sldMkLst>
      </pc:sldChg>
      <pc:sldChg chg="modAnim">
        <pc:chgData name="Hiren Patel" userId="ab320d50-0cc7-4dc9-a0ad-04af80c50be0" providerId="ADAL" clId="{52D81199-4494-497B-B85C-78616E9FA6A9}" dt="2023-09-22T15:34:19.395" v="5"/>
        <pc:sldMkLst>
          <pc:docMk/>
          <pc:sldMk cId="3482067820" sldId="785"/>
        </pc:sldMkLst>
      </pc:sldChg>
      <pc:sldChg chg="delSp mod delAnim">
        <pc:chgData name="Hiren Patel" userId="ab320d50-0cc7-4dc9-a0ad-04af80c50be0" providerId="ADAL" clId="{52D81199-4494-497B-B85C-78616E9FA6A9}" dt="2023-09-22T15:36:22.338" v="10" actId="478"/>
        <pc:sldMkLst>
          <pc:docMk/>
          <pc:sldMk cId="2190165873" sldId="788"/>
        </pc:sldMkLst>
        <pc:spChg chg="del">
          <ac:chgData name="Hiren Patel" userId="ab320d50-0cc7-4dc9-a0ad-04af80c50be0" providerId="ADAL" clId="{52D81199-4494-497B-B85C-78616E9FA6A9}" dt="2023-09-22T15:36:22.338" v="10" actId="478"/>
          <ac:spMkLst>
            <pc:docMk/>
            <pc:sldMk cId="2190165873" sldId="788"/>
            <ac:spMk id="5" creationId="{00000000-0000-0000-0000-000000000000}"/>
          </ac:spMkLst>
        </pc:spChg>
        <pc:spChg chg="del">
          <ac:chgData name="Hiren Patel" userId="ab320d50-0cc7-4dc9-a0ad-04af80c50be0" providerId="ADAL" clId="{52D81199-4494-497B-B85C-78616E9FA6A9}" dt="2023-09-22T15:36:22.338" v="10" actId="478"/>
          <ac:spMkLst>
            <pc:docMk/>
            <pc:sldMk cId="2190165873" sldId="788"/>
            <ac:spMk id="6" creationId="{00000000-0000-0000-0000-000000000000}"/>
          </ac:spMkLst>
        </pc:spChg>
      </pc:sldChg>
      <pc:sldChg chg="mod modShow">
        <pc:chgData name="Hiren Patel" userId="ab320d50-0cc7-4dc9-a0ad-04af80c50be0" providerId="ADAL" clId="{52D81199-4494-497B-B85C-78616E9FA6A9}" dt="2023-09-22T15:39:15.374" v="16" actId="729"/>
        <pc:sldMkLst>
          <pc:docMk/>
          <pc:sldMk cId="1078229171" sldId="790"/>
        </pc:sldMkLst>
      </pc:sldChg>
      <pc:sldChg chg="mod modShow">
        <pc:chgData name="Hiren Patel" userId="ab320d50-0cc7-4dc9-a0ad-04af80c50be0" providerId="ADAL" clId="{52D81199-4494-497B-B85C-78616E9FA6A9}" dt="2023-09-22T15:39:15.374" v="16" actId="729"/>
        <pc:sldMkLst>
          <pc:docMk/>
          <pc:sldMk cId="2999791114" sldId="791"/>
        </pc:sldMkLst>
      </pc:sldChg>
      <pc:sldChg chg="mod modShow">
        <pc:chgData name="Hiren Patel" userId="ab320d50-0cc7-4dc9-a0ad-04af80c50be0" providerId="ADAL" clId="{52D81199-4494-497B-B85C-78616E9FA6A9}" dt="2023-09-22T15:39:15.374" v="16" actId="729"/>
        <pc:sldMkLst>
          <pc:docMk/>
          <pc:sldMk cId="3797646309" sldId="792"/>
        </pc:sldMkLst>
      </pc:sldChg>
      <pc:sldChg chg="modAnim">
        <pc:chgData name="Hiren Patel" userId="ab320d50-0cc7-4dc9-a0ad-04af80c50be0" providerId="ADAL" clId="{52D81199-4494-497B-B85C-78616E9FA6A9}" dt="2023-09-22T15:34:48.354" v="6"/>
        <pc:sldMkLst>
          <pc:docMk/>
          <pc:sldMk cId="3815608213" sldId="793"/>
        </pc:sldMkLst>
      </pc:sldChg>
      <pc:sldChg chg="modSp mod">
        <pc:chgData name="Hiren Patel" userId="ab320d50-0cc7-4dc9-a0ad-04af80c50be0" providerId="ADAL" clId="{52D81199-4494-497B-B85C-78616E9FA6A9}" dt="2023-09-22T15:36:40.727" v="11" actId="1076"/>
        <pc:sldMkLst>
          <pc:docMk/>
          <pc:sldMk cId="776802993" sldId="796"/>
        </pc:sldMkLst>
        <pc:spChg chg="mod">
          <ac:chgData name="Hiren Patel" userId="ab320d50-0cc7-4dc9-a0ad-04af80c50be0" providerId="ADAL" clId="{52D81199-4494-497B-B85C-78616E9FA6A9}" dt="2023-09-22T15:36:40.727" v="11" actId="1076"/>
          <ac:spMkLst>
            <pc:docMk/>
            <pc:sldMk cId="776802993" sldId="796"/>
            <ac:spMk id="6" creationId="{00000000-0000-0000-0000-000000000000}"/>
          </ac:spMkLst>
        </pc:spChg>
        <pc:spChg chg="mod">
          <ac:chgData name="Hiren Patel" userId="ab320d50-0cc7-4dc9-a0ad-04af80c50be0" providerId="ADAL" clId="{52D81199-4494-497B-B85C-78616E9FA6A9}" dt="2023-09-22T15:36:40.727" v="11" actId="1076"/>
          <ac:spMkLst>
            <pc:docMk/>
            <pc:sldMk cId="776802993" sldId="796"/>
            <ac:spMk id="7" creationId="{00000000-0000-0000-0000-000000000000}"/>
          </ac:spMkLst>
        </pc:spChg>
        <pc:spChg chg="mod">
          <ac:chgData name="Hiren Patel" userId="ab320d50-0cc7-4dc9-a0ad-04af80c50be0" providerId="ADAL" clId="{52D81199-4494-497B-B85C-78616E9FA6A9}" dt="2023-09-22T15:36:40.727" v="11" actId="1076"/>
          <ac:spMkLst>
            <pc:docMk/>
            <pc:sldMk cId="776802993" sldId="796"/>
            <ac:spMk id="8" creationId="{00000000-0000-0000-0000-000000000000}"/>
          </ac:spMkLst>
        </pc:spChg>
      </pc:sldChg>
      <pc:sldChg chg="modAnim">
        <pc:chgData name="Hiren Patel" userId="ab320d50-0cc7-4dc9-a0ad-04af80c50be0" providerId="ADAL" clId="{52D81199-4494-497B-B85C-78616E9FA6A9}" dt="2023-09-22T15:37:00.625" v="12"/>
        <pc:sldMkLst>
          <pc:docMk/>
          <pc:sldMk cId="4186038599" sldId="797"/>
        </pc:sldMkLst>
      </pc:sldChg>
      <pc:sldChg chg="modSp mod">
        <pc:chgData name="Hiren Patel" userId="ab320d50-0cc7-4dc9-a0ad-04af80c50be0" providerId="ADAL" clId="{52D81199-4494-497B-B85C-78616E9FA6A9}" dt="2023-09-22T15:35:34.872" v="9" actId="1076"/>
        <pc:sldMkLst>
          <pc:docMk/>
          <pc:sldMk cId="2385546117" sldId="799"/>
        </pc:sldMkLst>
        <pc:spChg chg="mod">
          <ac:chgData name="Hiren Patel" userId="ab320d50-0cc7-4dc9-a0ad-04af80c50be0" providerId="ADAL" clId="{52D81199-4494-497B-B85C-78616E9FA6A9}" dt="2023-09-22T15:35:28.760" v="7" actId="1076"/>
          <ac:spMkLst>
            <pc:docMk/>
            <pc:sldMk cId="2385546117" sldId="799"/>
            <ac:spMk id="7" creationId="{00000000-0000-0000-0000-000000000000}"/>
          </ac:spMkLst>
        </pc:spChg>
        <pc:spChg chg="mod">
          <ac:chgData name="Hiren Patel" userId="ab320d50-0cc7-4dc9-a0ad-04af80c50be0" providerId="ADAL" clId="{52D81199-4494-497B-B85C-78616E9FA6A9}" dt="2023-09-22T15:35:31.728" v="8" actId="1076"/>
          <ac:spMkLst>
            <pc:docMk/>
            <pc:sldMk cId="2385546117" sldId="799"/>
            <ac:spMk id="9" creationId="{00000000-0000-0000-0000-000000000000}"/>
          </ac:spMkLst>
        </pc:spChg>
        <pc:spChg chg="mod">
          <ac:chgData name="Hiren Patel" userId="ab320d50-0cc7-4dc9-a0ad-04af80c50be0" providerId="ADAL" clId="{52D81199-4494-497B-B85C-78616E9FA6A9}" dt="2023-09-22T15:35:34.872" v="9" actId="1076"/>
          <ac:spMkLst>
            <pc:docMk/>
            <pc:sldMk cId="2385546117" sldId="799"/>
            <ac:spMk id="12" creationId="{00000000-0000-0000-0000-000000000000}"/>
          </ac:spMkLst>
        </pc:spChg>
      </pc:sldChg>
      <pc:sldChg chg="modSp mod">
        <pc:chgData name="Hiren Patel" userId="ab320d50-0cc7-4dc9-a0ad-04af80c50be0" providerId="ADAL" clId="{52D81199-4494-497B-B85C-78616E9FA6A9}" dt="2023-09-22T15:31:46.537" v="2" actId="14100"/>
        <pc:sldMkLst>
          <pc:docMk/>
          <pc:sldMk cId="4190866860" sldId="802"/>
        </pc:sldMkLst>
        <pc:spChg chg="mod">
          <ac:chgData name="Hiren Patel" userId="ab320d50-0cc7-4dc9-a0ad-04af80c50be0" providerId="ADAL" clId="{52D81199-4494-497B-B85C-78616E9FA6A9}" dt="2023-09-22T15:31:44.240" v="1" actId="1076"/>
          <ac:spMkLst>
            <pc:docMk/>
            <pc:sldMk cId="4190866860" sldId="802"/>
            <ac:spMk id="11" creationId="{00000000-0000-0000-0000-000000000000}"/>
          </ac:spMkLst>
        </pc:spChg>
        <pc:cxnChg chg="mod">
          <ac:chgData name="Hiren Patel" userId="ab320d50-0cc7-4dc9-a0ad-04af80c50be0" providerId="ADAL" clId="{52D81199-4494-497B-B85C-78616E9FA6A9}" dt="2023-09-22T15:31:46.537" v="2" actId="14100"/>
          <ac:cxnSpMkLst>
            <pc:docMk/>
            <pc:sldMk cId="4190866860" sldId="802"/>
            <ac:cxnSpMk id="12" creationId="{00000000-0000-0000-0000-000000000000}"/>
          </ac:cxnSpMkLst>
        </pc:cxnChg>
      </pc:sldChg>
      <pc:sldChg chg="modSp mod">
        <pc:chgData name="Hiren Patel" userId="ab320d50-0cc7-4dc9-a0ad-04af80c50be0" providerId="ADAL" clId="{52D81199-4494-497B-B85C-78616E9FA6A9}" dt="2023-09-22T15:38:39.079" v="15" actId="1076"/>
        <pc:sldMkLst>
          <pc:docMk/>
          <pc:sldMk cId="2674390900" sldId="807"/>
        </pc:sldMkLst>
        <pc:spChg chg="mod">
          <ac:chgData name="Hiren Patel" userId="ab320d50-0cc7-4dc9-a0ad-04af80c50be0" providerId="ADAL" clId="{52D81199-4494-497B-B85C-78616E9FA6A9}" dt="2023-09-22T15:38:34.431" v="13" actId="1076"/>
          <ac:spMkLst>
            <pc:docMk/>
            <pc:sldMk cId="2674390900" sldId="807"/>
            <ac:spMk id="8" creationId="{00000000-0000-0000-0000-000000000000}"/>
          </ac:spMkLst>
        </pc:spChg>
        <pc:spChg chg="mod">
          <ac:chgData name="Hiren Patel" userId="ab320d50-0cc7-4dc9-a0ad-04af80c50be0" providerId="ADAL" clId="{52D81199-4494-497B-B85C-78616E9FA6A9}" dt="2023-09-22T15:38:37.047" v="14" actId="1076"/>
          <ac:spMkLst>
            <pc:docMk/>
            <pc:sldMk cId="2674390900" sldId="807"/>
            <ac:spMk id="9" creationId="{00000000-0000-0000-0000-000000000000}"/>
          </ac:spMkLst>
        </pc:spChg>
        <pc:spChg chg="mod">
          <ac:chgData name="Hiren Patel" userId="ab320d50-0cc7-4dc9-a0ad-04af80c50be0" providerId="ADAL" clId="{52D81199-4494-497B-B85C-78616E9FA6A9}" dt="2023-09-22T15:38:39.079" v="15" actId="1076"/>
          <ac:spMkLst>
            <pc:docMk/>
            <pc:sldMk cId="2674390900" sldId="807"/>
            <ac:spMk id="10" creationId="{00000000-0000-0000-0000-000000000000}"/>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 Id="rId4" Type="http://schemas.openxmlformats.org/officeDocument/2006/relationships/image" Target="../media/image2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772E8B3F-6C5A-4B25-BF01-B9CB9706263B}" type="datetimeFigureOut">
              <a:rPr lang="en-CA" smtClean="0"/>
              <a:t>2023-09-22</a:t>
            </a:fld>
            <a:endParaRPr lang="en-CA"/>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196729F5-A69B-472A-BBDE-AD04EDC179DE}" type="slidenum">
              <a:rPr lang="en-CA" smtClean="0"/>
              <a:t>‹#›</a:t>
            </a:fld>
            <a:endParaRPr lang="en-CA"/>
          </a:p>
        </p:txBody>
      </p:sp>
    </p:spTree>
    <p:extLst>
      <p:ext uri="{BB962C8B-B14F-4D97-AF65-F5344CB8AC3E}">
        <p14:creationId xmlns:p14="http://schemas.microsoft.com/office/powerpoint/2010/main" val="212380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9/22/2023</a:t>
            </a:fld>
            <a:endParaRPr lang="en-CA"/>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CA" noProof="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18048" y="3111103"/>
            <a:ext cx="6046440" cy="1470025"/>
          </a:xfrm>
        </p:spPr>
        <p:txBody>
          <a:bodyPr>
            <a:normAutofit/>
          </a:bodyPr>
          <a:lstStyle>
            <a:lvl1pPr>
              <a:defRPr sz="4000" b="1">
                <a:solidFill>
                  <a:schemeClr val="bg1">
                    <a:lumMod val="95000"/>
                  </a:schemeClr>
                </a:solidFill>
              </a:defRPr>
            </a:lvl1pPr>
          </a:lstStyle>
          <a:p>
            <a:r>
              <a:rPr lang="en-US" dirty="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cap="small" baseline="0" dirty="0">
                <a:solidFill>
                  <a:schemeClr val="bg1"/>
                </a:solidFill>
                <a:latin typeface="Constantia" panose="02030602050306030303" pitchFamily="18" charset="0"/>
                <a:cs typeface="Arial" pitchFamily="34" charset="0"/>
              </a:rPr>
              <a:t>ece</a:t>
            </a:r>
            <a:r>
              <a:rPr lang="en-US" sz="2000" dirty="0">
                <a:solidFill>
                  <a:schemeClr val="bg1"/>
                </a:solidFill>
                <a:latin typeface="Constantia" panose="02030602050306030303" pitchFamily="18" charset="0"/>
                <a:cs typeface="Arial" pitchFamily="34" charset="0"/>
              </a:rPr>
              <a:t> 150</a:t>
            </a:r>
            <a:r>
              <a:rPr lang="en-US" sz="2000" dirty="0">
                <a:solidFill>
                  <a:schemeClr val="bg1"/>
                </a:solidFill>
                <a:latin typeface="Georgia" panose="02040502050405020303" pitchFamily="18" charset="0"/>
                <a:cs typeface="Arial" pitchFamily="34" charset="0"/>
              </a:rPr>
              <a:t> </a:t>
            </a:r>
            <a:r>
              <a:rPr lang="en-US" sz="2000" i="1" dirty="0">
                <a:solidFill>
                  <a:schemeClr val="bg1"/>
                </a:solidFill>
                <a:latin typeface="Georgia" panose="02040502050405020303" pitchFamily="18" charset="0"/>
                <a:cs typeface="Arial" pitchFamily="34" charset="0"/>
              </a:rPr>
              <a:t>Fundamentals of Programming</a:t>
            </a:r>
          </a:p>
        </p:txBody>
      </p:sp>
      <p:sp>
        <p:nvSpPr>
          <p:cNvPr id="7" name="Text Box 14"/>
          <p:cNvSpPr txBox="1">
            <a:spLocks noChangeArrowheads="1"/>
          </p:cNvSpPr>
          <p:nvPr userDrawn="1"/>
        </p:nvSpPr>
        <p:spPr bwMode="auto">
          <a:xfrm>
            <a:off x="6012160" y="5576753"/>
            <a:ext cx="2952328" cy="972574"/>
          </a:xfrm>
          <a:prstGeom prst="rect">
            <a:avLst/>
          </a:prstGeom>
          <a:noFill/>
          <a:ln w="9525">
            <a:noFill/>
            <a:miter lim="800000"/>
            <a:headEnd/>
            <a:tailEnd/>
          </a:ln>
          <a:effectLst>
            <a:outerShdw blurRad="50800" dist="25400" dir="2700000" algn="tl" rotWithShape="0">
              <a:prstClr val="black"/>
            </a:outerShdw>
          </a:effectLst>
        </p:spPr>
        <p:txBody>
          <a:bodyPr wrap="square">
            <a:spAutoFit/>
          </a:bodyPr>
          <a:lstStyle/>
          <a:p>
            <a:pPr marL="0" marR="0" indent="0" algn="l" defTabSz="457200" rtl="0" eaLnBrk="1" fontAlgn="base" latinLnBrk="0" hangingPunct="1">
              <a:lnSpc>
                <a:spcPct val="100000"/>
              </a:lnSpc>
              <a:spcBef>
                <a:spcPct val="20000"/>
              </a:spcBef>
              <a:spcAft>
                <a:spcPct val="0"/>
              </a:spcAft>
              <a:buClrTx/>
              <a:buSzTx/>
              <a:buFontTx/>
              <a:buNone/>
              <a:tabLst/>
              <a:defRPr/>
            </a:pPr>
            <a:r>
              <a:rPr lang="en-US" sz="1100" b="0" kern="0" dirty="0">
                <a:solidFill>
                  <a:srgbClr val="FFFFFF"/>
                </a:solidFill>
                <a:latin typeface="Georgia" panose="02040502050405020303" pitchFamily="18" charset="0"/>
                <a:ea typeface="ＭＳ Ｐゴシック" charset="-128"/>
                <a:cs typeface="Arial" pitchFamily="34" charset="0"/>
              </a:rPr>
              <a:t>Douglas Wilhelm Harder, </a:t>
            </a:r>
            <a:r>
              <a:rPr lang="en-US" sz="1100" b="0" kern="0" dirty="0" err="1">
                <a:solidFill>
                  <a:srgbClr val="FFFFFF"/>
                </a:solidFill>
                <a:latin typeface="Georgia" panose="02040502050405020303" pitchFamily="18" charset="0"/>
                <a:ea typeface="ＭＳ Ｐゴシック" charset="-128"/>
                <a:cs typeface="Arial" pitchFamily="34" charset="0"/>
              </a:rPr>
              <a:t>M.Math</a:t>
            </a:r>
            <a:r>
              <a:rPr lang="en-US" sz="1100" b="0" kern="0" dirty="0">
                <a:solidFill>
                  <a:srgbClr val="FFFFFF"/>
                </a:solidFill>
                <a:latin typeface="Georgia" panose="02040502050405020303" pitchFamily="18" charset="0"/>
                <a:ea typeface="ＭＳ Ｐゴシック" charset="-128"/>
                <a:cs typeface="Arial" pitchFamily="34" charset="0"/>
              </a:rPr>
              <a:t>.</a:t>
            </a:r>
          </a:p>
          <a:p>
            <a:pPr defTabSz="457200">
              <a:spcBef>
                <a:spcPct val="20000"/>
              </a:spcBef>
              <a:defRPr/>
            </a:pPr>
            <a:r>
              <a:rPr lang="en-US" sz="1100" b="0" kern="0" dirty="0">
                <a:solidFill>
                  <a:srgbClr val="FFFFFF"/>
                </a:solidFill>
                <a:latin typeface="Georgia" panose="02040502050405020303" pitchFamily="18" charset="0"/>
                <a:ea typeface="ＭＳ Ｐゴシック" charset="-128"/>
                <a:cs typeface="Arial" pitchFamily="34" charset="0"/>
              </a:rPr>
              <a:t>Prof. Hiren Patel, Ph.D.</a:t>
            </a:r>
          </a:p>
          <a:p>
            <a:pPr defTabSz="457200">
              <a:spcBef>
                <a:spcPct val="20000"/>
              </a:spcBef>
              <a:defRPr/>
            </a:pPr>
            <a:r>
              <a:rPr lang="en-US" sz="1100" b="0" kern="0" dirty="0">
                <a:solidFill>
                  <a:srgbClr val="FFFFFF"/>
                </a:solidFill>
                <a:latin typeface="Georgia" panose="02040502050405020303" pitchFamily="18" charset="0"/>
                <a:ea typeface="ＭＳ Ｐゴシック" charset="-128"/>
                <a:cs typeface="Arial" pitchFamily="34" charset="0"/>
              </a:rPr>
              <a:t>Prof. Werner </a:t>
            </a:r>
            <a:r>
              <a:rPr lang="en-US" sz="1100" b="0" kern="0" dirty="0" err="1">
                <a:solidFill>
                  <a:srgbClr val="FFFFFF"/>
                </a:solidFill>
                <a:latin typeface="Georgia" panose="02040502050405020303" pitchFamily="18" charset="0"/>
                <a:ea typeface="ＭＳ Ｐゴシック" charset="-128"/>
                <a:cs typeface="Arial" pitchFamily="34" charset="0"/>
              </a:rPr>
              <a:t>Deitl</a:t>
            </a:r>
            <a:r>
              <a:rPr lang="en-US" sz="1100" b="0" kern="0" dirty="0">
                <a:solidFill>
                  <a:srgbClr val="FFFFFF"/>
                </a:solidFill>
                <a:latin typeface="Georgia" panose="02040502050405020303" pitchFamily="18" charset="0"/>
                <a:ea typeface="ＭＳ Ｐゴシック" charset="-128"/>
                <a:cs typeface="Arial" pitchFamily="34" charset="0"/>
              </a:rPr>
              <a:t>,</a:t>
            </a:r>
            <a:r>
              <a:rPr lang="en-US" sz="1100" b="0" kern="0" baseline="0" dirty="0">
                <a:solidFill>
                  <a:srgbClr val="FFFFFF"/>
                </a:solidFill>
                <a:latin typeface="Georgia" panose="02040502050405020303" pitchFamily="18" charset="0"/>
                <a:ea typeface="ＭＳ Ｐゴシック" charset="-128"/>
                <a:cs typeface="Arial" pitchFamily="34" charset="0"/>
              </a:rPr>
              <a:t> Ph.D.</a:t>
            </a:r>
            <a:endParaRPr lang="en-US" sz="1100" b="0" kern="0" dirty="0">
              <a:solidFill>
                <a:srgbClr val="FFFFFF"/>
              </a:solidFill>
              <a:latin typeface="Georgia" panose="02040502050405020303" pitchFamily="18" charset="0"/>
              <a:ea typeface="ＭＳ Ｐゴシック" charset="-128"/>
              <a:cs typeface="Arial" pitchFamily="34" charset="0"/>
            </a:endParaRPr>
          </a:p>
          <a:p>
            <a:pPr defTabSz="457200">
              <a:spcBef>
                <a:spcPct val="20000"/>
              </a:spcBef>
              <a:defRPr/>
            </a:pPr>
            <a:endParaRPr lang="en-CA" sz="800" dirty="0">
              <a:solidFill>
                <a:srgbClr val="FFFFFF"/>
              </a:solidFill>
              <a:latin typeface="Georgia" panose="02040502050405020303" pitchFamily="18" charset="0"/>
              <a:ea typeface="ＭＳ Ｐゴシック" charset="-128"/>
            </a:endParaRPr>
          </a:p>
          <a:p>
            <a:pPr defTabSz="457200">
              <a:spcBef>
                <a:spcPct val="20000"/>
              </a:spcBef>
              <a:defRPr/>
            </a:pPr>
            <a:r>
              <a:rPr lang="en-CA" sz="850" dirty="0">
                <a:solidFill>
                  <a:srgbClr val="FFFFFF"/>
                </a:solidFill>
                <a:latin typeface="Georgia" panose="02040502050405020303" pitchFamily="18" charset="0"/>
                <a:ea typeface="ＭＳ Ｐゴシック" charset="-128"/>
              </a:rPr>
              <a:t>© 2020 by the above.  Some rights reserved.</a:t>
            </a:r>
            <a:endParaRPr lang="en-US" sz="850" kern="0" dirty="0">
              <a:solidFill>
                <a:srgbClr val="FFFFFF"/>
              </a:solidFill>
              <a:latin typeface="Georgia" panose="02040502050405020303" pitchFamily="18" charset="0"/>
              <a:ea typeface="ＭＳ Ｐゴシック" charset="-128"/>
              <a:cs typeface="Arial" pitchFamily="34" charset="0"/>
            </a:endParaRPr>
          </a:p>
        </p:txBody>
      </p:sp>
      <p:pic>
        <p:nvPicPr>
          <p:cNvPr id="5"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6147"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6512" y="-27384"/>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userDrawn="1"/>
        </p:nvPicPr>
        <p:blipFill>
          <a:blip r:embed="rId5">
            <a:extLst>
              <a:ext uri="{28A0092B-C50C-407E-A947-70E740481C1C}">
                <a14:useLocalDpi xmlns:a14="http://schemas.microsoft.com/office/drawing/2010/main" val="0"/>
              </a:ext>
            </a:extLst>
          </a:blip>
          <a:stretch>
            <a:fillRect/>
          </a:stretch>
        </p:blipFill>
        <p:spPr bwMode="auto">
          <a:xfrm>
            <a:off x="251520" y="5347583"/>
            <a:ext cx="1151257" cy="4583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588938" y="188640"/>
            <a:ext cx="447558" cy="307777"/>
          </a:xfrm>
          <a:prstGeom prst="rect">
            <a:avLst/>
          </a:prstGeom>
          <a:noFill/>
        </p:spPr>
        <p:txBody>
          <a:bodyPr wrap="none">
            <a:spAutoFit/>
          </a:bodyPr>
          <a:lstStyle/>
          <a:p>
            <a:pPr algn="r">
              <a:defRPr/>
            </a:pPr>
            <a:fld id="{CB04C21C-B0BC-4588-B282-CC300FAFEEC9}" type="slidenum">
              <a:rPr lang="en-CA" sz="1400">
                <a:solidFill>
                  <a:schemeClr val="bg1"/>
                </a:solidFill>
                <a:latin typeface="Georgia" panose="02040502050405020303" pitchFamily="18" charset="0"/>
              </a:rPr>
              <a:pPr algn="r">
                <a:defRPr/>
              </a:pPr>
              <a:t>‹#›</a:t>
            </a:fld>
            <a:endParaRPr lang="en-CA" sz="1400" dirty="0">
              <a:solidFill>
                <a:schemeClr val="bg1"/>
              </a:solidFill>
              <a:latin typeface="Georgia" panose="02040502050405020303" pitchFamily="18" charset="0"/>
            </a:endParaRPr>
          </a:p>
        </p:txBody>
      </p:sp>
      <p:sp>
        <p:nvSpPr>
          <p:cNvPr id="7" name="Footer Placeholder 4"/>
          <p:cNvSpPr txBox="1">
            <a:spLocks/>
          </p:cNvSpPr>
          <p:nvPr userDrawn="1"/>
        </p:nvSpPr>
        <p:spPr>
          <a:xfrm>
            <a:off x="3636069" y="7286"/>
            <a:ext cx="5112395" cy="365125"/>
          </a:xfrm>
          <a:prstGeom prst="rect">
            <a:avLst/>
          </a:prstGeom>
          <a:effectLst>
            <a:outerShdw blurRad="279400" dist="139700" dir="2700000" algn="tl" rotWithShape="0">
              <a:prstClr val="black">
                <a:alpha val="24000"/>
              </a:prstClr>
            </a:outerShdw>
          </a:effectLst>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rPr>
              <a:t>Libraries and calling functions</a:t>
            </a:r>
            <a:endParaRPr kumimoji="0" lang="en-CA" sz="1600" b="1" i="0" u="none" strike="noStrike" kern="1200" cap="none" spc="0" normalizeH="0" baseline="0" noProof="0" dirty="0">
              <a:ln>
                <a:noFill/>
              </a:ln>
              <a:solidFill>
                <a:schemeClr val="bg1"/>
              </a:solidFill>
              <a:effectLst>
                <a:outerShdw blurRad="190500" dist="114300" dir="2700000" algn="tl" rotWithShape="0">
                  <a:prstClr val="black"/>
                </a:outerShdw>
              </a:effectLst>
              <a:uLnTx/>
              <a:uFillTx/>
              <a:latin typeface="Consolas" panose="020B0609020204030204" pitchFamily="49" charset="0"/>
              <a:ea typeface="+mn-ea"/>
              <a:cs typeface="Consolas" panose="020B0609020204030204" pitchFamily="49" charset="0"/>
            </a:endParaRPr>
          </a:p>
        </p:txBody>
      </p:sp>
      <p:sp>
        <p:nvSpPr>
          <p:cNvPr id="2" name="Title 1"/>
          <p:cNvSpPr>
            <a:spLocks noGrp="1"/>
          </p:cNvSpPr>
          <p:nvPr>
            <p:ph type="title"/>
          </p:nvPr>
        </p:nvSpPr>
        <p:spPr/>
        <p:txBody>
          <a:bodyPr>
            <a:normAutofit/>
          </a:bodyPr>
          <a:lstStyle>
            <a:lvl1pPr>
              <a:defRPr sz="2800"/>
            </a:lvl1pPr>
          </a:lstStyle>
          <a:p>
            <a:r>
              <a:rPr lang="en-US" dirty="0"/>
              <a:t>Click to edit Master title style</a:t>
            </a:r>
            <a:endParaRPr lang="en-CA" dirty="0"/>
          </a:p>
        </p:txBody>
      </p:sp>
      <p:sp>
        <p:nvSpPr>
          <p:cNvPr id="3" name="Content Placeholder 2"/>
          <p:cNvSpPr>
            <a:spLocks noGrp="1"/>
          </p:cNvSpPr>
          <p:nvPr>
            <p:ph idx="1"/>
          </p:nvPr>
        </p:nvSpPr>
        <p:spPr/>
        <p:txBody>
          <a:bodyPr>
            <a:normAutofit/>
          </a:bodyPr>
          <a:lstStyle>
            <a:lvl1pPr marL="342900" indent="-342900">
              <a:buFont typeface="Arial" panose="020B0604020202020204" pitchFamily="34" charset="0"/>
              <a:buChar char="•"/>
              <a:defRPr sz="2000"/>
            </a:lvl1pPr>
            <a:lvl2pPr>
              <a:defRPr sz="1900"/>
            </a:lvl2pPr>
            <a:lvl3pPr>
              <a:defRPr sz="1800"/>
            </a:lvl3pPr>
            <a:lvl4pPr>
              <a:defRPr sz="17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198" t="18755"/>
          <a:stretch/>
        </p:blipFill>
        <p:spPr bwMode="auto">
          <a:xfrm>
            <a:off x="33338" y="38100"/>
            <a:ext cx="1714448" cy="526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userDrawn="1"/>
        </p:nvPicPr>
        <p:blipFill>
          <a:blip r:embed="rId3" cstate="print">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bwMode="auto">
          <a:xfrm>
            <a:off x="83651" y="6581450"/>
            <a:ext cx="636256" cy="205723"/>
          </a:xfrm>
          <a:prstGeom prst="rect">
            <a:avLst/>
          </a:prstGeom>
          <a:noFill/>
          <a:ln w="9525">
            <a:noFill/>
            <a:miter lim="800000"/>
            <a:headEnd/>
            <a:tailEnd/>
          </a:ln>
        </p:spPr>
      </p:pic>
      <p:pic>
        <p:nvPicPr>
          <p:cNvPr id="10" name="Picture 3"/>
          <p:cNvPicPr>
            <a:picLocks noChangeAspect="1" noChangeArrowheads="1"/>
          </p:cNvPicPr>
          <p:nvPr userDrawn="1"/>
        </p:nvPicPr>
        <p:blipFill>
          <a:blip r:embed="rId5">
            <a:lum bright="70000" contrast="-70000"/>
            <a:extLst>
              <a:ext uri="{28A0092B-C50C-407E-A947-70E740481C1C}">
                <a14:useLocalDpi xmlns:a14="http://schemas.microsoft.com/office/drawing/2010/main" val="0"/>
              </a:ext>
            </a:extLst>
          </a:blip>
          <a:stretch>
            <a:fillRect/>
          </a:stretch>
        </p:blipFill>
        <p:spPr bwMode="auto">
          <a:xfrm>
            <a:off x="8277066" y="6515494"/>
            <a:ext cx="798780" cy="3180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CA" dirty="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hf hdr="0" ftr="0" dt="0"/>
  <p:txStyles>
    <p:titleStyle>
      <a:lvl1pPr algn="ctr" rtl="0" eaLnBrk="0" fontAlgn="base" hangingPunct="0">
        <a:spcBef>
          <a:spcPct val="0"/>
        </a:spcBef>
        <a:spcAft>
          <a:spcPct val="0"/>
        </a:spcAft>
        <a:defRPr sz="2800" b="1" kern="1200">
          <a:solidFill>
            <a:schemeClr val="tx1"/>
          </a:solidFill>
          <a:latin typeface="Georgia" panose="02040502050405020303" pitchFamily="18"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0" indent="0" algn="just" rtl="0" eaLnBrk="0" fontAlgn="base" hangingPunct="0">
        <a:spcBef>
          <a:spcPct val="20000"/>
        </a:spcBef>
        <a:spcAft>
          <a:spcPct val="0"/>
        </a:spcAft>
        <a:buFont typeface="Arial" charset="0"/>
        <a:buNone/>
        <a:defRPr sz="2000" kern="1200">
          <a:solidFill>
            <a:schemeClr val="tx1"/>
          </a:solidFill>
          <a:latin typeface="Georgia" panose="02040502050405020303" pitchFamily="18" charset="0"/>
          <a:ea typeface="+mn-ea"/>
          <a:cs typeface="Arial" pitchFamily="34" charset="0"/>
        </a:defRPr>
      </a:lvl1pPr>
      <a:lvl2pPr marL="742950" indent="-285750" algn="just" rtl="0" eaLnBrk="0" fontAlgn="base" hangingPunct="0">
        <a:spcBef>
          <a:spcPct val="20000"/>
        </a:spcBef>
        <a:spcAft>
          <a:spcPct val="0"/>
        </a:spcAft>
        <a:buFont typeface="Arial" charset="0"/>
        <a:buChar char="–"/>
        <a:defRPr sz="1900" kern="1200">
          <a:solidFill>
            <a:schemeClr val="tx1"/>
          </a:solidFill>
          <a:latin typeface="Georgia" panose="02040502050405020303" pitchFamily="18" charset="0"/>
          <a:ea typeface="+mn-ea"/>
          <a:cs typeface="Arial" pitchFamily="34" charset="0"/>
        </a:defRPr>
      </a:lvl2pPr>
      <a:lvl3pPr marL="1143000" indent="-228600" algn="just" rtl="0" eaLnBrk="0" fontAlgn="base" hangingPunct="0">
        <a:spcBef>
          <a:spcPct val="20000"/>
        </a:spcBef>
        <a:spcAft>
          <a:spcPct val="0"/>
        </a:spcAft>
        <a:buFont typeface="Arial" charset="0"/>
        <a:buChar char="•"/>
        <a:defRPr sz="1800" kern="1200">
          <a:solidFill>
            <a:schemeClr val="tx1"/>
          </a:solidFill>
          <a:latin typeface="Georgia" panose="02040502050405020303" pitchFamily="18" charset="0"/>
          <a:ea typeface="+mn-ea"/>
          <a:cs typeface="Arial" pitchFamily="34" charset="0"/>
        </a:defRPr>
      </a:lvl3pPr>
      <a:lvl4pPr marL="1600200" indent="-228600" algn="just" rtl="0" eaLnBrk="0" fontAlgn="base" hangingPunct="0">
        <a:spcBef>
          <a:spcPct val="20000"/>
        </a:spcBef>
        <a:spcAft>
          <a:spcPct val="0"/>
        </a:spcAft>
        <a:buFont typeface="Arial" charset="0"/>
        <a:buChar char="–"/>
        <a:defRPr sz="1700" kern="1200">
          <a:solidFill>
            <a:schemeClr val="tx1"/>
          </a:solidFill>
          <a:latin typeface="Georgia" panose="02040502050405020303" pitchFamily="18" charset="0"/>
          <a:ea typeface="+mn-ea"/>
          <a:cs typeface="Arial" pitchFamily="34" charset="0"/>
        </a:defRPr>
      </a:lvl4pPr>
      <a:lvl5pPr marL="2057400" indent="-228600" algn="just" rtl="0" eaLnBrk="0" fontAlgn="base" hangingPunct="0">
        <a:spcBef>
          <a:spcPct val="20000"/>
        </a:spcBef>
        <a:spcAft>
          <a:spcPct val="0"/>
        </a:spcAft>
        <a:buFont typeface="Arial" charset="0"/>
        <a:buChar char="»"/>
        <a:defRPr sz="1600" kern="1200">
          <a:solidFill>
            <a:schemeClr val="tx1"/>
          </a:solidFill>
          <a:latin typeface="Georgia" panose="02040502050405020303"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vmlDrawing" Target="../drawings/vmlDrawing1.vml"/><Relationship Id="rId6" Type="http://schemas.openxmlformats.org/officeDocument/2006/relationships/image" Target="../media/image10.png"/><Relationship Id="rId5" Type="http://schemas.openxmlformats.org/officeDocument/2006/relationships/image" Target="../media/image9.wmf"/><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xml"/><Relationship Id="rId1" Type="http://schemas.openxmlformats.org/officeDocument/2006/relationships/vmlDrawing" Target="../drawings/vmlDrawing2.vml"/><Relationship Id="rId5" Type="http://schemas.openxmlformats.org/officeDocument/2006/relationships/image" Target="../media/image12.wmf"/><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6.wmf"/><Relationship Id="rId2" Type="http://schemas.openxmlformats.org/officeDocument/2006/relationships/tags" Target="../tags/tag21.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15.wmf"/><Relationship Id="rId4" Type="http://schemas.openxmlformats.org/officeDocument/2006/relationships/oleObject" Target="../embeddings/oleObject3.bin"/></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slideLayout" Target="../slideLayouts/slideLayout2.xml"/><Relationship Id="rId7" Type="http://schemas.openxmlformats.org/officeDocument/2006/relationships/image" Target="../media/image18.wmf"/><Relationship Id="rId2" Type="http://schemas.openxmlformats.org/officeDocument/2006/relationships/tags" Target="../tags/tag26.xml"/><Relationship Id="rId1" Type="http://schemas.openxmlformats.org/officeDocument/2006/relationships/vmlDrawing" Target="../drawings/vmlDrawing4.vml"/><Relationship Id="rId6" Type="http://schemas.openxmlformats.org/officeDocument/2006/relationships/oleObject" Target="../embeddings/oleObject6.bin"/><Relationship Id="rId11" Type="http://schemas.openxmlformats.org/officeDocument/2006/relationships/image" Target="../media/image20.wmf"/><Relationship Id="rId5" Type="http://schemas.openxmlformats.org/officeDocument/2006/relationships/image" Target="../media/image17.wmf"/><Relationship Id="rId10" Type="http://schemas.openxmlformats.org/officeDocument/2006/relationships/oleObject" Target="../embeddings/oleObject8.bin"/><Relationship Id="rId4" Type="http://schemas.openxmlformats.org/officeDocument/2006/relationships/oleObject" Target="../embeddings/oleObject5.bin"/><Relationship Id="rId9" Type="http://schemas.openxmlformats.org/officeDocument/2006/relationships/image" Target="../media/image19.wmf"/></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23728" y="3111103"/>
            <a:ext cx="6840760" cy="1470025"/>
          </a:xfrm>
        </p:spPr>
        <p:txBody>
          <a:bodyPr>
            <a:normAutofit/>
          </a:bodyPr>
          <a:lstStyle/>
          <a:p>
            <a:r>
              <a:rPr lang="en-CA" dirty="0"/>
              <a:t>Writing functions</a:t>
            </a:r>
            <a:endParaRPr lang="en-CA" sz="2800" dirty="0"/>
          </a:p>
        </p:txBody>
      </p:sp>
    </p:spTree>
    <p:extLst>
      <p:ext uri="{BB962C8B-B14F-4D97-AF65-F5344CB8AC3E}">
        <p14:creationId xmlns:p14="http://schemas.microsoft.com/office/powerpoint/2010/main" val="13239743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 simple sine function</a:t>
            </a:r>
          </a:p>
        </p:txBody>
      </p:sp>
      <p:sp>
        <p:nvSpPr>
          <p:cNvPr id="3" name="Content Placeholder 2"/>
          <p:cNvSpPr>
            <a:spLocks noGrp="1"/>
          </p:cNvSpPr>
          <p:nvPr>
            <p:ph idx="1"/>
          </p:nvPr>
        </p:nvSpPr>
        <p:spPr/>
        <p:txBody>
          <a:bodyPr>
            <a:normAutofit fontScale="92500" lnSpcReduction="10000"/>
          </a:bodyPr>
          <a:lstStyle/>
          <a:p>
            <a:r>
              <a:rPr lang="en-US" dirty="0"/>
              <a:t>We can now use this:</a:t>
            </a:r>
          </a:p>
          <a:p>
            <a:pPr marL="0" indent="0">
              <a:buNone/>
            </a:pPr>
            <a:r>
              <a:rPr lang="en-US" sz="1500" dirty="0">
                <a:latin typeface="Consolas" panose="020B0609020204030204" pitchFamily="49" charset="0"/>
              </a:rPr>
              <a:t>	#define _USE_MATH_DEFINES</a:t>
            </a:r>
          </a:p>
          <a:p>
            <a:pPr marL="0" indent="0">
              <a:buNone/>
            </a:pPr>
            <a:r>
              <a:rPr lang="en-US" sz="1500" dirty="0">
                <a:latin typeface="Consolas" panose="020B0609020204030204" pitchFamily="49" charset="0"/>
              </a:rPr>
              <a:t>	#include &lt;</a:t>
            </a:r>
            <a:r>
              <a:rPr lang="en-US" sz="1500" dirty="0" err="1">
                <a:latin typeface="Consolas" panose="020B0609020204030204" pitchFamily="49" charset="0"/>
              </a:rPr>
              <a:t>cmath</a:t>
            </a:r>
            <a:r>
              <a:rPr lang="en-US" sz="1500" dirty="0">
                <a:latin typeface="Consolas" panose="020B0609020204030204" pitchFamily="49" charset="0"/>
              </a:rPr>
              <a:t>&gt;</a:t>
            </a:r>
          </a:p>
          <a:p>
            <a:pPr marL="0" indent="0">
              <a:buNone/>
            </a:pPr>
            <a:r>
              <a:rPr lang="en-US" sz="1500" dirty="0">
                <a:latin typeface="Consolas" panose="020B0609020204030204" pitchFamily="49" charset="0"/>
              </a:rPr>
              <a:t>	#include &lt;</a:t>
            </a:r>
            <a:r>
              <a:rPr lang="en-US" sz="1500" dirty="0" err="1">
                <a:latin typeface="Consolas" panose="020B0609020204030204" pitchFamily="49" charset="0"/>
              </a:rPr>
              <a:t>iostream</a:t>
            </a:r>
            <a:r>
              <a:rPr lang="en-US" sz="1500" dirty="0">
                <a:latin typeface="Consolas" panose="020B0609020204030204" pitchFamily="49" charset="0"/>
              </a:rPr>
              <a:t>&gt;</a:t>
            </a:r>
          </a:p>
          <a:p>
            <a:pPr marL="0" indent="0">
              <a:buNone/>
            </a:pPr>
            <a:endParaRPr lang="en-US" sz="1500" dirty="0">
              <a:latin typeface="Consolas" panose="020B0609020204030204" pitchFamily="49" charset="0"/>
            </a:endParaRPr>
          </a:p>
          <a:p>
            <a:pPr marL="0" indent="0">
              <a:buNone/>
            </a:pPr>
            <a:r>
              <a:rPr lang="en-US" sz="1500" dirty="0">
                <a:latin typeface="Consolas" panose="020B0609020204030204" pitchFamily="49" charset="0"/>
              </a:rPr>
              <a:t>	// Function declarations</a:t>
            </a:r>
          </a:p>
          <a:p>
            <a:pPr marL="0" indent="0">
              <a:buNone/>
            </a:pPr>
            <a:r>
              <a:rPr lang="en-US" sz="1500" dirty="0">
                <a:latin typeface="Consolas" panose="020B0609020204030204" pitchFamily="49" charset="0"/>
              </a:rPr>
              <a:t>	</a:t>
            </a:r>
            <a:r>
              <a:rPr lang="en-US" sz="1500" dirty="0" err="1">
                <a:latin typeface="Consolas" panose="020B0609020204030204" pitchFamily="49" charset="0"/>
              </a:rPr>
              <a:t>int</a:t>
            </a:r>
            <a:r>
              <a:rPr lang="en-US" sz="1500" dirty="0">
                <a:latin typeface="Consolas" panose="020B0609020204030204" pitchFamily="49" charset="0"/>
              </a:rPr>
              <a:t> main();</a:t>
            </a:r>
          </a:p>
          <a:p>
            <a:pPr marL="0" indent="0">
              <a:buNone/>
            </a:pPr>
            <a:r>
              <a:rPr lang="en-US" sz="1500" dirty="0">
                <a:latin typeface="Consolas" panose="020B0609020204030204" pitchFamily="49" charset="0"/>
              </a:rPr>
              <a:t>	double </a:t>
            </a:r>
            <a:r>
              <a:rPr lang="en-US" sz="1500" dirty="0" err="1">
                <a:latin typeface="Consolas" panose="020B0609020204030204" pitchFamily="49" charset="0"/>
              </a:rPr>
              <a:t>my_sin</a:t>
            </a:r>
            <a:r>
              <a:rPr lang="en-US" sz="1500" dirty="0">
                <a:latin typeface="Consolas" panose="020B0609020204030204" pitchFamily="49" charset="0"/>
              </a:rPr>
              <a:t>( double x );</a:t>
            </a:r>
          </a:p>
          <a:p>
            <a:pPr marL="0" indent="0">
              <a:buNone/>
            </a:pPr>
            <a:endParaRPr lang="en-US" sz="1500" dirty="0">
              <a:latin typeface="Consolas" panose="020B0609020204030204" pitchFamily="49" charset="0"/>
            </a:endParaRPr>
          </a:p>
          <a:p>
            <a:pPr marL="0" indent="0">
              <a:buNone/>
            </a:pPr>
            <a:r>
              <a:rPr lang="en-US" sz="1500" dirty="0">
                <a:latin typeface="Consolas" panose="020B0609020204030204" pitchFamily="49" charset="0"/>
              </a:rPr>
              <a:t>	// Function definitions</a:t>
            </a:r>
          </a:p>
          <a:p>
            <a:pPr marL="0" indent="0">
              <a:buNone/>
            </a:pPr>
            <a:r>
              <a:rPr lang="en-US" sz="1500" dirty="0">
                <a:latin typeface="Consolas" panose="020B0609020204030204" pitchFamily="49" charset="0"/>
              </a:rPr>
              <a:t>	</a:t>
            </a:r>
            <a:r>
              <a:rPr lang="en-US" sz="1500" dirty="0" err="1">
                <a:latin typeface="Consolas" panose="020B0609020204030204" pitchFamily="49" charset="0"/>
              </a:rPr>
              <a:t>int</a:t>
            </a:r>
            <a:r>
              <a:rPr lang="en-US" sz="1500" dirty="0">
                <a:latin typeface="Consolas" panose="020B0609020204030204" pitchFamily="49" charset="0"/>
              </a:rPr>
              <a:t> main() {</a:t>
            </a:r>
          </a:p>
          <a:p>
            <a:pPr marL="0" indent="0">
              <a:buNone/>
            </a:pPr>
            <a:r>
              <a:rPr lang="en-US" sz="1500" dirty="0">
                <a:latin typeface="Consolas" panose="020B0609020204030204" pitchFamily="49" charset="0"/>
              </a:rPr>
              <a:t>	    </a:t>
            </a:r>
            <a:r>
              <a:rPr lang="en-US" sz="1500" dirty="0" err="1">
                <a:latin typeface="Consolas" panose="020B0609020204030204" pitchFamily="49" charset="0"/>
              </a:rPr>
              <a:t>std</a:t>
            </a:r>
            <a:r>
              <a:rPr lang="en-US" sz="1500" dirty="0">
                <a:latin typeface="Consolas" panose="020B0609020204030204" pitchFamily="49" charset="0"/>
              </a:rPr>
              <a:t>::</a:t>
            </a:r>
            <a:r>
              <a:rPr lang="en-US" sz="1500" dirty="0" err="1">
                <a:latin typeface="Consolas" panose="020B0609020204030204" pitchFamily="49" charset="0"/>
              </a:rPr>
              <a:t>cout</a:t>
            </a:r>
            <a:r>
              <a:rPr lang="en-US" sz="1500" dirty="0">
                <a:latin typeface="Consolas" panose="020B0609020204030204" pitchFamily="49" charset="0"/>
              </a:rPr>
              <a:t> &lt;&lt;   </a:t>
            </a:r>
            <a:r>
              <a:rPr lang="en-US" sz="1500" dirty="0" err="1">
                <a:latin typeface="Consolas" panose="020B0609020204030204" pitchFamily="49" charset="0"/>
              </a:rPr>
              <a:t>my_sin</a:t>
            </a:r>
            <a:r>
              <a:rPr lang="en-US" sz="1500" dirty="0">
                <a:latin typeface="Consolas" panose="020B0609020204030204" pitchFamily="49" charset="0"/>
              </a:rPr>
              <a:t>( 0.4 ) &lt;&lt; </a:t>
            </a:r>
            <a:r>
              <a:rPr lang="en-US" sz="1500" dirty="0" err="1">
                <a:latin typeface="Consolas" panose="020B0609020204030204" pitchFamily="49" charset="0"/>
              </a:rPr>
              <a:t>std</a:t>
            </a:r>
            <a:r>
              <a:rPr lang="en-US" sz="1500" dirty="0">
                <a:latin typeface="Consolas" panose="020B0609020204030204" pitchFamily="49" charset="0"/>
              </a:rPr>
              <a:t>::</a:t>
            </a:r>
            <a:r>
              <a:rPr lang="en-US" sz="1500" dirty="0" err="1">
                <a:latin typeface="Consolas" panose="020B0609020204030204" pitchFamily="49" charset="0"/>
              </a:rPr>
              <a:t>endl</a:t>
            </a:r>
            <a:r>
              <a:rPr lang="en-US" sz="1500" dirty="0">
                <a:latin typeface="Consolas" panose="020B0609020204030204" pitchFamily="49" charset="0"/>
              </a:rPr>
              <a:t>;</a:t>
            </a:r>
          </a:p>
          <a:p>
            <a:pPr marL="0" indent="0">
              <a:buNone/>
            </a:pPr>
            <a:r>
              <a:rPr lang="en-US" sz="1500" dirty="0">
                <a:latin typeface="Consolas" panose="020B0609020204030204" pitchFamily="49" charset="0"/>
              </a:rPr>
              <a:t>	    </a:t>
            </a:r>
            <a:r>
              <a:rPr lang="en-US" sz="1500" dirty="0" err="1">
                <a:latin typeface="Consolas" panose="020B0609020204030204" pitchFamily="49" charset="0"/>
              </a:rPr>
              <a:t>std</a:t>
            </a:r>
            <a:r>
              <a:rPr lang="en-US" sz="1500" dirty="0">
                <a:latin typeface="Consolas" panose="020B0609020204030204" pitchFamily="49" charset="0"/>
              </a:rPr>
              <a:t>::</a:t>
            </a:r>
            <a:r>
              <a:rPr lang="en-US" sz="1500" dirty="0" err="1">
                <a:latin typeface="Consolas" panose="020B0609020204030204" pitchFamily="49" charset="0"/>
              </a:rPr>
              <a:t>cout</a:t>
            </a:r>
            <a:r>
              <a:rPr lang="en-US" sz="1500" dirty="0">
                <a:latin typeface="Consolas" panose="020B0609020204030204" pitchFamily="49" charset="0"/>
              </a:rPr>
              <a:t> &lt;&lt; </a:t>
            </a:r>
            <a:r>
              <a:rPr lang="en-US" sz="1500" dirty="0" err="1">
                <a:latin typeface="Consolas" panose="020B0609020204030204" pitchFamily="49" charset="0"/>
              </a:rPr>
              <a:t>std</a:t>
            </a:r>
            <a:r>
              <a:rPr lang="en-US" sz="1500" dirty="0">
                <a:latin typeface="Consolas" panose="020B0609020204030204" pitchFamily="49" charset="0"/>
              </a:rPr>
              <a:t>::sin( 0.4 ) &lt;&lt; </a:t>
            </a:r>
            <a:r>
              <a:rPr lang="en-US" sz="1500" dirty="0" err="1">
                <a:latin typeface="Consolas" panose="020B0609020204030204" pitchFamily="49" charset="0"/>
              </a:rPr>
              <a:t>std</a:t>
            </a:r>
            <a:r>
              <a:rPr lang="en-US" sz="1500" dirty="0">
                <a:latin typeface="Consolas" panose="020B0609020204030204" pitchFamily="49" charset="0"/>
              </a:rPr>
              <a:t>::</a:t>
            </a:r>
            <a:r>
              <a:rPr lang="en-US" sz="1500" dirty="0" err="1">
                <a:latin typeface="Consolas" panose="020B0609020204030204" pitchFamily="49" charset="0"/>
              </a:rPr>
              <a:t>endl</a:t>
            </a:r>
            <a:r>
              <a:rPr lang="en-US" sz="1500" dirty="0">
                <a:latin typeface="Consolas" panose="020B0609020204030204" pitchFamily="49" charset="0"/>
              </a:rPr>
              <a:t>;</a:t>
            </a:r>
          </a:p>
          <a:p>
            <a:pPr marL="0" indent="0">
              <a:buNone/>
            </a:pPr>
            <a:endParaRPr lang="en-US" sz="1500" dirty="0">
              <a:latin typeface="Consolas" panose="020B0609020204030204" pitchFamily="49" charset="0"/>
            </a:endParaRPr>
          </a:p>
          <a:p>
            <a:pPr marL="0" indent="0">
              <a:buNone/>
            </a:pPr>
            <a:r>
              <a:rPr lang="en-US" sz="1500" dirty="0">
                <a:latin typeface="Consolas" panose="020B0609020204030204" pitchFamily="49" charset="0"/>
              </a:rPr>
              <a:t>	    return 0;</a:t>
            </a:r>
          </a:p>
          <a:p>
            <a:pPr marL="0" indent="0">
              <a:buNone/>
            </a:pPr>
            <a:r>
              <a:rPr lang="en-US" sz="1500" dirty="0">
                <a:latin typeface="Consolas" panose="020B0609020204030204" pitchFamily="49" charset="0"/>
              </a:rPr>
              <a:t>	}</a:t>
            </a:r>
          </a:p>
          <a:p>
            <a:pPr marL="0" indent="0">
              <a:buNone/>
            </a:pPr>
            <a:endParaRPr lang="en-US" sz="1500" dirty="0">
              <a:latin typeface="Consolas" panose="020B0609020204030204" pitchFamily="49" charset="0"/>
            </a:endParaRPr>
          </a:p>
          <a:p>
            <a:pPr marL="0" indent="0">
              <a:buNone/>
            </a:pPr>
            <a:r>
              <a:rPr lang="en-US" sz="1500" dirty="0">
                <a:latin typeface="Consolas" panose="020B0609020204030204" pitchFamily="49" charset="0"/>
              </a:rPr>
              <a:t>	// Insert function definition of </a:t>
            </a:r>
            <a:r>
              <a:rPr lang="en-US" sz="1500" dirty="0" err="1">
                <a:latin typeface="Consolas" panose="020B0609020204030204" pitchFamily="49" charset="0"/>
              </a:rPr>
              <a:t>my_sin</a:t>
            </a:r>
            <a:r>
              <a:rPr lang="en-US" sz="1500" dirty="0">
                <a:latin typeface="Consolas" panose="020B0609020204030204" pitchFamily="49" charset="0"/>
              </a:rPr>
              <a:t> here</a:t>
            </a:r>
          </a:p>
        </p:txBody>
      </p:sp>
      <p:sp>
        <p:nvSpPr>
          <p:cNvPr id="10" name="Rectangle 9"/>
          <p:cNvSpPr/>
          <p:nvPr/>
        </p:nvSpPr>
        <p:spPr>
          <a:xfrm>
            <a:off x="4156720" y="1196752"/>
            <a:ext cx="4771380" cy="1323439"/>
          </a:xfrm>
          <a:prstGeom prst="rect">
            <a:avLst/>
          </a:prstGeom>
        </p:spPr>
        <p:txBody>
          <a:bodyPr wrap="square">
            <a:spAutoFit/>
          </a:bodyPr>
          <a:lstStyle/>
          <a:p>
            <a:pPr marL="0" indent="0">
              <a:buNone/>
            </a:pPr>
            <a:r>
              <a:rPr lang="en-US" sz="1600" dirty="0">
                <a:latin typeface="Consolas" panose="020B0609020204030204" pitchFamily="49" charset="0"/>
              </a:rPr>
              <a:t>double </a:t>
            </a:r>
            <a:r>
              <a:rPr lang="en-US" sz="1600" dirty="0" err="1">
                <a:latin typeface="Consolas" panose="020B0609020204030204" pitchFamily="49" charset="0"/>
              </a:rPr>
              <a:t>my_sin</a:t>
            </a:r>
            <a:r>
              <a:rPr lang="en-US" sz="1600" dirty="0">
                <a:latin typeface="Consolas" panose="020B0609020204030204" pitchFamily="49" charset="0"/>
              </a:rPr>
              <a:t>( double x ) {</a:t>
            </a:r>
          </a:p>
          <a:p>
            <a:pPr marL="0" indent="0">
              <a:buNone/>
            </a:pPr>
            <a:r>
              <a:rPr lang="en-US" sz="1600" dirty="0">
                <a:latin typeface="Consolas" panose="020B0609020204030204" pitchFamily="49" charset="0"/>
              </a:rPr>
              <a:t>    double result{ x - x*x*x/6.0</a:t>
            </a:r>
          </a:p>
          <a:p>
            <a:pPr marL="0" indent="0">
              <a:buNone/>
            </a:pPr>
            <a:r>
              <a:rPr lang="en-US" sz="1600" dirty="0">
                <a:latin typeface="Consolas" panose="020B0609020204030204" pitchFamily="49" charset="0"/>
              </a:rPr>
              <a:t>                     + x*x*x*x*x/120.0 };</a:t>
            </a:r>
          </a:p>
          <a:p>
            <a:pPr marL="0" indent="0">
              <a:buNone/>
            </a:pPr>
            <a:r>
              <a:rPr lang="en-US" sz="1600" dirty="0">
                <a:latin typeface="Consolas" panose="020B0609020204030204" pitchFamily="49" charset="0"/>
              </a:rPr>
              <a:t>    return result;</a:t>
            </a:r>
          </a:p>
          <a:p>
            <a:pPr marL="0" indent="0">
              <a:buNone/>
            </a:pPr>
            <a:r>
              <a:rPr lang="en-US" sz="1600" dirty="0">
                <a:latin typeface="Consolas" panose="020B0609020204030204" pitchFamily="49" charset="0"/>
              </a:rPr>
              <a:t>}</a:t>
            </a:r>
          </a:p>
        </p:txBody>
      </p:sp>
      <p:sp>
        <p:nvSpPr>
          <p:cNvPr id="11" name="Rounded Rectangle 10"/>
          <p:cNvSpPr/>
          <p:nvPr/>
        </p:nvSpPr>
        <p:spPr>
          <a:xfrm>
            <a:off x="4062264" y="4423637"/>
            <a:ext cx="504056" cy="2880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2" name="Straight Arrow Connector 11"/>
          <p:cNvCxnSpPr>
            <a:cxnSpLocks/>
          </p:cNvCxnSpPr>
          <p:nvPr/>
        </p:nvCxnSpPr>
        <p:spPr>
          <a:xfrm flipH="1">
            <a:off x="4629776" y="4098844"/>
            <a:ext cx="1205710" cy="468809"/>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5661310" y="3772660"/>
            <a:ext cx="1359856" cy="369332"/>
          </a:xfrm>
          <a:prstGeom prst="rect">
            <a:avLst/>
          </a:prstGeom>
        </p:spPr>
        <p:txBody>
          <a:bodyPr wrap="square">
            <a:spAutoFit/>
          </a:bodyPr>
          <a:lstStyle/>
          <a:p>
            <a:r>
              <a:rPr lang="en-US" dirty="0">
                <a:latin typeface="Georgia" panose="02040502050405020303" pitchFamily="18" charset="0"/>
              </a:rPr>
              <a:t>argument</a:t>
            </a:r>
            <a:endParaRPr lang="en-CA" dirty="0">
              <a:latin typeface="Georgia" panose="02040502050405020303" pitchFamily="18" charset="0"/>
            </a:endParaRPr>
          </a:p>
        </p:txBody>
      </p:sp>
      <p:sp>
        <p:nvSpPr>
          <p:cNvPr id="15" name="Rectangle 14"/>
          <p:cNvSpPr/>
          <p:nvPr/>
        </p:nvSpPr>
        <p:spPr>
          <a:xfrm>
            <a:off x="6153674" y="2636912"/>
            <a:ext cx="2164826" cy="923330"/>
          </a:xfrm>
          <a:prstGeom prst="rect">
            <a:avLst/>
          </a:prstGeom>
        </p:spPr>
        <p:txBody>
          <a:bodyPr wrap="square">
            <a:spAutoFit/>
          </a:bodyPr>
          <a:lstStyle/>
          <a:p>
            <a:r>
              <a:rPr lang="en-US" dirty="0">
                <a:solidFill>
                  <a:srgbClr val="0070C0"/>
                </a:solidFill>
                <a:latin typeface="Georgia" panose="02040502050405020303" pitchFamily="18" charset="0"/>
              </a:rPr>
              <a:t>Output:</a:t>
            </a:r>
          </a:p>
          <a:p>
            <a:r>
              <a:rPr lang="en-CA" dirty="0">
                <a:solidFill>
                  <a:srgbClr val="0070C0"/>
                </a:solidFill>
                <a:latin typeface="Consolas" panose="020B0609020204030204" pitchFamily="49" charset="0"/>
              </a:rPr>
              <a:t>    0.389419</a:t>
            </a:r>
          </a:p>
          <a:p>
            <a:r>
              <a:rPr lang="en-CA" dirty="0">
                <a:solidFill>
                  <a:srgbClr val="0070C0"/>
                </a:solidFill>
                <a:latin typeface="Consolas" panose="020B0609020204030204" pitchFamily="49" charset="0"/>
              </a:rPr>
              <a:t>    0.389418</a:t>
            </a:r>
          </a:p>
        </p:txBody>
      </p:sp>
      <p:sp>
        <p:nvSpPr>
          <p:cNvPr id="17" name="Rounded Rectangle 16"/>
          <p:cNvSpPr/>
          <p:nvPr/>
        </p:nvSpPr>
        <p:spPr>
          <a:xfrm>
            <a:off x="6609996" y="1225216"/>
            <a:ext cx="252028" cy="2880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Rounded Rectangle 17"/>
          <p:cNvSpPr/>
          <p:nvPr/>
        </p:nvSpPr>
        <p:spPr>
          <a:xfrm>
            <a:off x="4629776" y="1480590"/>
            <a:ext cx="4190696" cy="547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ounded Rectangle 18"/>
          <p:cNvSpPr/>
          <p:nvPr/>
        </p:nvSpPr>
        <p:spPr>
          <a:xfrm>
            <a:off x="4622236" y="1972106"/>
            <a:ext cx="1677956" cy="273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ustDataLst>
      <p:tags r:id="rId1"/>
    </p:custDataLst>
    <p:extLst>
      <p:ext uri="{BB962C8B-B14F-4D97-AF65-F5344CB8AC3E}">
        <p14:creationId xmlns:p14="http://schemas.microsoft.com/office/powerpoint/2010/main" val="4190866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7"/>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8"/>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3" grpId="0"/>
      <p:bldP spid="15" grpId="0"/>
      <p:bldP spid="17" grpId="0" animBg="1"/>
      <p:bldP spid="17" grpId="1" animBg="1"/>
      <p:bldP spid="18" grpId="0" animBg="1"/>
      <p:bldP spid="18" grpId="1"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An absolute value function</a:t>
            </a:r>
          </a:p>
        </p:txBody>
      </p:sp>
      <p:sp>
        <p:nvSpPr>
          <p:cNvPr id="3" name="Content Placeholder 2"/>
          <p:cNvSpPr>
            <a:spLocks noGrp="1"/>
          </p:cNvSpPr>
          <p:nvPr>
            <p:ph idx="1"/>
          </p:nvPr>
        </p:nvSpPr>
        <p:spPr/>
        <p:txBody>
          <a:bodyPr/>
          <a:lstStyle/>
          <a:p>
            <a:r>
              <a:rPr lang="en-US" dirty="0"/>
              <a:t>Here is the declaration of the absolute value function:</a:t>
            </a:r>
          </a:p>
          <a:p>
            <a:pPr marL="0" indent="0">
              <a:buNone/>
            </a:pPr>
            <a:r>
              <a:rPr lang="en-US" dirty="0">
                <a:latin typeface="Consolas" panose="020B0609020204030204" pitchFamily="49" charset="0"/>
              </a:rPr>
              <a:t>	double </a:t>
            </a:r>
            <a:r>
              <a:rPr lang="en-US" dirty="0" err="1">
                <a:latin typeface="Consolas" panose="020B0609020204030204" pitchFamily="49" charset="0"/>
              </a:rPr>
              <a:t>my_abs</a:t>
            </a:r>
            <a:r>
              <a:rPr lang="en-US" dirty="0">
                <a:latin typeface="Consolas" panose="020B0609020204030204" pitchFamily="49" charset="0"/>
              </a:rPr>
              <a:t>( double x );</a:t>
            </a:r>
          </a:p>
          <a:p>
            <a:pPr marL="0" indent="0">
              <a:buNone/>
            </a:pPr>
            <a:endParaRPr lang="en-US" dirty="0"/>
          </a:p>
          <a:p>
            <a:r>
              <a:rPr lang="en-US" dirty="0"/>
              <a:t>The function definition has a body that is executed when the function is called:</a:t>
            </a:r>
          </a:p>
          <a:p>
            <a:pPr marL="0" indent="0">
              <a:buNone/>
            </a:pPr>
            <a:r>
              <a:rPr lang="en-US" dirty="0">
                <a:latin typeface="Consolas" panose="020B0609020204030204" pitchFamily="49" charset="0"/>
              </a:rPr>
              <a:t>	double </a:t>
            </a:r>
            <a:r>
              <a:rPr lang="en-US" dirty="0" err="1">
                <a:latin typeface="Consolas" panose="020B0609020204030204" pitchFamily="49" charset="0"/>
              </a:rPr>
              <a:t>my_abs</a:t>
            </a:r>
            <a:r>
              <a:rPr lang="en-US" dirty="0">
                <a:latin typeface="Consolas" panose="020B0609020204030204" pitchFamily="49" charset="0"/>
              </a:rPr>
              <a:t>( double x ) {</a:t>
            </a:r>
          </a:p>
          <a:p>
            <a:pPr marL="0" indent="0">
              <a:buNone/>
            </a:pPr>
            <a:r>
              <a:rPr lang="en-US" dirty="0">
                <a:latin typeface="Consolas" panose="020B0609020204030204" pitchFamily="49" charset="0"/>
              </a:rPr>
              <a:t>	    double result{};</a:t>
            </a:r>
          </a:p>
          <a:p>
            <a:pPr marL="0" indent="0">
              <a:buNone/>
            </a:pPr>
            <a:r>
              <a:rPr lang="en-US" dirty="0">
                <a:latin typeface="Consolas" panose="020B0609020204030204" pitchFamily="49" charset="0"/>
              </a:rPr>
              <a:t>	    // Do something to calculate |x|</a:t>
            </a:r>
          </a:p>
          <a:p>
            <a:pPr marL="0" indent="0">
              <a:buNone/>
            </a:pPr>
            <a:r>
              <a:rPr lang="en-US" dirty="0">
                <a:latin typeface="Consolas" panose="020B0609020204030204" pitchFamily="49" charset="0"/>
              </a:rPr>
              <a:t>	    return result;</a:t>
            </a:r>
          </a:p>
          <a:p>
            <a:pPr marL="0" indent="0">
              <a:buNone/>
            </a:pPr>
            <a:r>
              <a:rPr lang="en-US" dirty="0">
                <a:latin typeface="Consolas" panose="020B0609020204030204" pitchFamily="49" charset="0"/>
              </a:rPr>
              <a:t>	}</a:t>
            </a:r>
          </a:p>
          <a:p>
            <a:endParaRPr lang="en-US" dirty="0"/>
          </a:p>
        </p:txBody>
      </p:sp>
    </p:spTree>
    <p:custDataLst>
      <p:tags r:id="rId1"/>
    </p:custDataLst>
    <p:extLst>
      <p:ext uri="{BB962C8B-B14F-4D97-AF65-F5344CB8AC3E}">
        <p14:creationId xmlns:p14="http://schemas.microsoft.com/office/powerpoint/2010/main" val="1434197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An absolute value function</a:t>
            </a:r>
          </a:p>
        </p:txBody>
      </p:sp>
      <p:sp>
        <p:nvSpPr>
          <p:cNvPr id="3" name="Content Placeholder 2"/>
          <p:cNvSpPr>
            <a:spLocks noGrp="1"/>
          </p:cNvSpPr>
          <p:nvPr>
            <p:ph idx="1"/>
          </p:nvPr>
        </p:nvSpPr>
        <p:spPr/>
        <p:txBody>
          <a:bodyPr/>
          <a:lstStyle/>
          <a:p>
            <a:r>
              <a:rPr lang="en-US" dirty="0"/>
              <a:t>For this function</a:t>
            </a:r>
          </a:p>
          <a:p>
            <a:pPr marL="0" indent="0">
              <a:buNone/>
            </a:pPr>
            <a:r>
              <a:rPr lang="en-US" dirty="0">
                <a:latin typeface="Consolas" panose="020B0609020204030204" pitchFamily="49" charset="0"/>
              </a:rPr>
              <a:t>	double </a:t>
            </a:r>
            <a:r>
              <a:rPr lang="en-US" dirty="0" err="1">
                <a:latin typeface="Consolas" panose="020B0609020204030204" pitchFamily="49" charset="0"/>
              </a:rPr>
              <a:t>my_abs</a:t>
            </a:r>
            <a:r>
              <a:rPr lang="en-US" dirty="0">
                <a:latin typeface="Consolas" panose="020B0609020204030204" pitchFamily="49" charset="0"/>
              </a:rPr>
              <a:t>( double x );</a:t>
            </a:r>
          </a:p>
          <a:p>
            <a:pPr marL="0" indent="0">
              <a:buNone/>
            </a:pPr>
            <a:endParaRPr lang="en-US" dirty="0"/>
          </a:p>
          <a:p>
            <a:r>
              <a:rPr lang="en-US" dirty="0"/>
              <a:t>The identifier </a:t>
            </a:r>
            <a:r>
              <a:rPr lang="en-US" dirty="0">
                <a:latin typeface="Consolas" panose="020B0609020204030204" pitchFamily="49" charset="0"/>
              </a:rPr>
              <a:t>x</a:t>
            </a:r>
            <a:r>
              <a:rPr lang="en-US" dirty="0"/>
              <a:t> is called a </a:t>
            </a:r>
            <a:r>
              <a:rPr lang="en-US" i="1" dirty="0"/>
              <a:t>parameter</a:t>
            </a:r>
            <a:r>
              <a:rPr lang="en-US" dirty="0"/>
              <a:t> of the function</a:t>
            </a:r>
          </a:p>
          <a:p>
            <a:pPr lvl="1"/>
            <a:r>
              <a:rPr lang="en-US" dirty="0"/>
              <a:t>For different arguments, the output of the function may be different</a:t>
            </a:r>
          </a:p>
          <a:p>
            <a:pPr lvl="2"/>
            <a:r>
              <a:rPr lang="en-US" dirty="0"/>
              <a:t>That is, the identifier </a:t>
            </a:r>
            <a:r>
              <a:rPr lang="en-US" i="1" dirty="0"/>
              <a:t>parameterizes</a:t>
            </a:r>
            <a:r>
              <a:rPr lang="en-US" dirty="0"/>
              <a:t> the function</a:t>
            </a:r>
          </a:p>
          <a:p>
            <a:endParaRPr lang="en-US" dirty="0"/>
          </a:p>
          <a:p>
            <a:r>
              <a:rPr lang="en-US" dirty="0"/>
              <a:t>The scope of the parameter is restricted to the function body</a:t>
            </a:r>
          </a:p>
          <a:p>
            <a:pPr lvl="1"/>
            <a:r>
              <a:rPr lang="en-US" dirty="0"/>
              <a:t>Like a local variable, it can be accessed and modified</a:t>
            </a:r>
          </a:p>
          <a:p>
            <a:pPr lvl="1"/>
            <a:r>
              <a:rPr lang="en-US" dirty="0"/>
              <a:t>Its initial value is the value of the argument passed to the function in the corresponding location during the function call</a:t>
            </a:r>
          </a:p>
        </p:txBody>
      </p:sp>
    </p:spTree>
    <p:custDataLst>
      <p:tags r:id="rId1"/>
    </p:custDataLst>
    <p:extLst>
      <p:ext uri="{BB962C8B-B14F-4D97-AF65-F5344CB8AC3E}">
        <p14:creationId xmlns:p14="http://schemas.microsoft.com/office/powerpoint/2010/main" val="3482067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An absolute value function</a:t>
            </a:r>
          </a:p>
        </p:txBody>
      </p:sp>
      <p:sp>
        <p:nvSpPr>
          <p:cNvPr id="3" name="Content Placeholder 2"/>
          <p:cNvSpPr>
            <a:spLocks noGrp="1"/>
          </p:cNvSpPr>
          <p:nvPr>
            <p:ph idx="1"/>
          </p:nvPr>
        </p:nvSpPr>
        <p:spPr/>
        <p:txBody>
          <a:bodyPr>
            <a:normAutofit fontScale="92500" lnSpcReduction="10000"/>
          </a:bodyPr>
          <a:lstStyle/>
          <a:p>
            <a:r>
              <a:rPr lang="en-US" dirty="0"/>
              <a:t>What is the expected return value?</a:t>
            </a:r>
          </a:p>
          <a:p>
            <a:pPr lvl="1"/>
            <a:r>
              <a:rPr lang="en-US" dirty="0"/>
              <a:t>If the parameter </a:t>
            </a:r>
            <a:r>
              <a:rPr lang="en-US" dirty="0">
                <a:latin typeface="Consolas" panose="020B0609020204030204" pitchFamily="49" charset="0"/>
              </a:rPr>
              <a:t>x &gt;= 0</a:t>
            </a:r>
            <a:r>
              <a:rPr lang="en-US" dirty="0"/>
              <a:t>,</a:t>
            </a:r>
          </a:p>
          <a:p>
            <a:pPr marL="400050" lvl="1" indent="0">
              <a:buNone/>
            </a:pPr>
            <a:r>
              <a:rPr lang="en-US" dirty="0"/>
              <a:t>	the function should return </a:t>
            </a:r>
            <a:r>
              <a:rPr lang="en-US" dirty="0">
                <a:latin typeface="Consolas" panose="020B0609020204030204" pitchFamily="49" charset="0"/>
              </a:rPr>
              <a:t>x</a:t>
            </a:r>
          </a:p>
          <a:p>
            <a:pPr lvl="1"/>
            <a:r>
              <a:rPr lang="en-US" dirty="0"/>
              <a:t>If the parameter </a:t>
            </a:r>
            <a:r>
              <a:rPr lang="en-US" dirty="0">
                <a:latin typeface="Consolas" panose="020B0609020204030204" pitchFamily="49" charset="0"/>
              </a:rPr>
              <a:t>x &lt; 0</a:t>
            </a:r>
            <a:r>
              <a:rPr lang="en-US" dirty="0"/>
              <a:t>,</a:t>
            </a:r>
          </a:p>
          <a:p>
            <a:pPr marL="400050" lvl="1" indent="0">
              <a:buNone/>
            </a:pPr>
            <a:r>
              <a:rPr lang="en-US" dirty="0"/>
              <a:t>	the function should return </a:t>
            </a:r>
            <a:r>
              <a:rPr lang="en-US" dirty="0">
                <a:latin typeface="Consolas" panose="020B0609020204030204" pitchFamily="49" charset="0"/>
              </a:rPr>
              <a:t>-x</a:t>
            </a:r>
          </a:p>
          <a:p>
            <a:r>
              <a:rPr lang="en-US" dirty="0"/>
              <a:t>Thus, one implementation of the function body is:</a:t>
            </a:r>
          </a:p>
          <a:p>
            <a:pPr marL="0" indent="0">
              <a:buNone/>
            </a:pPr>
            <a:r>
              <a:rPr lang="en-US" sz="1500" dirty="0">
                <a:latin typeface="Consolas" panose="020B0609020204030204" pitchFamily="49" charset="0"/>
              </a:rPr>
              <a:t>	double </a:t>
            </a:r>
            <a:r>
              <a:rPr lang="en-US" sz="1500" dirty="0" err="1">
                <a:latin typeface="Consolas" panose="020B0609020204030204" pitchFamily="49" charset="0"/>
              </a:rPr>
              <a:t>my_abs</a:t>
            </a:r>
            <a:r>
              <a:rPr lang="en-US" sz="1500" dirty="0">
                <a:latin typeface="Consolas" panose="020B0609020204030204" pitchFamily="49" charset="0"/>
              </a:rPr>
              <a:t>( double x ) {</a:t>
            </a:r>
          </a:p>
          <a:p>
            <a:pPr marL="0" indent="0">
              <a:buNone/>
            </a:pPr>
            <a:r>
              <a:rPr lang="en-US" sz="1500" dirty="0">
                <a:latin typeface="Consolas" panose="020B0609020204030204" pitchFamily="49" charset="0"/>
              </a:rPr>
              <a:t>	    double result{};</a:t>
            </a:r>
          </a:p>
          <a:p>
            <a:pPr marL="0" indent="0">
              <a:buNone/>
            </a:pPr>
            <a:endParaRPr lang="en-US" sz="1500" dirty="0">
              <a:latin typeface="Consolas" panose="020B0609020204030204" pitchFamily="49" charset="0"/>
            </a:endParaRPr>
          </a:p>
          <a:p>
            <a:pPr marL="0" indent="0">
              <a:buNone/>
            </a:pPr>
            <a:r>
              <a:rPr lang="en-US" sz="1500" dirty="0">
                <a:latin typeface="Consolas" panose="020B0609020204030204" pitchFamily="49" charset="0"/>
              </a:rPr>
              <a:t> 	    if ( x &gt;= 0 ) {</a:t>
            </a:r>
          </a:p>
          <a:p>
            <a:pPr marL="0" indent="0">
              <a:buNone/>
            </a:pPr>
            <a:r>
              <a:rPr lang="en-US" sz="1500" dirty="0">
                <a:latin typeface="Consolas" panose="020B0609020204030204" pitchFamily="49" charset="0"/>
              </a:rPr>
              <a:t>	        result = x;</a:t>
            </a:r>
          </a:p>
          <a:p>
            <a:pPr marL="0" indent="0">
              <a:buNone/>
            </a:pPr>
            <a:r>
              <a:rPr lang="en-US" sz="1500" dirty="0">
                <a:latin typeface="Consolas" panose="020B0609020204030204" pitchFamily="49" charset="0"/>
              </a:rPr>
              <a:t>	    } else {</a:t>
            </a:r>
          </a:p>
          <a:p>
            <a:pPr marL="0" indent="0">
              <a:buNone/>
            </a:pPr>
            <a:r>
              <a:rPr lang="en-US" sz="1500" dirty="0">
                <a:latin typeface="Consolas" panose="020B0609020204030204" pitchFamily="49" charset="0"/>
              </a:rPr>
              <a:t>	        result = -x;</a:t>
            </a:r>
          </a:p>
          <a:p>
            <a:pPr marL="0" indent="0">
              <a:buNone/>
            </a:pPr>
            <a:r>
              <a:rPr lang="en-US" sz="1500" dirty="0">
                <a:latin typeface="Consolas" panose="020B0609020204030204" pitchFamily="49" charset="0"/>
              </a:rPr>
              <a:t>	    }</a:t>
            </a:r>
          </a:p>
          <a:p>
            <a:pPr marL="0" indent="0">
              <a:buNone/>
            </a:pPr>
            <a:endParaRPr lang="en-US" sz="1500" dirty="0">
              <a:latin typeface="Consolas" panose="020B0609020204030204" pitchFamily="49" charset="0"/>
            </a:endParaRPr>
          </a:p>
          <a:p>
            <a:pPr marL="0" indent="0">
              <a:buNone/>
            </a:pPr>
            <a:r>
              <a:rPr lang="en-US" sz="1500" dirty="0">
                <a:latin typeface="Consolas" panose="020B0609020204030204" pitchFamily="49" charset="0"/>
              </a:rPr>
              <a:t> 	    return result;</a:t>
            </a:r>
          </a:p>
          <a:p>
            <a:pPr marL="0" indent="0">
              <a:buNone/>
            </a:pPr>
            <a:r>
              <a:rPr lang="en-US" sz="1500" dirty="0">
                <a:latin typeface="Consolas" panose="020B0609020204030204" pitchFamily="49" charset="0"/>
              </a:rPr>
              <a:t>	}</a:t>
            </a:r>
          </a:p>
        </p:txBody>
      </p:sp>
    </p:spTree>
    <p:custDataLst>
      <p:tags r:id="rId1"/>
    </p:custDataLst>
    <p:extLst>
      <p:ext uri="{BB962C8B-B14F-4D97-AF65-F5344CB8AC3E}">
        <p14:creationId xmlns:p14="http://schemas.microsoft.com/office/powerpoint/2010/main" val="1065033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5" end="1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An absolute value function</a:t>
            </a:r>
          </a:p>
        </p:txBody>
      </p:sp>
      <p:sp>
        <p:nvSpPr>
          <p:cNvPr id="3" name="Content Placeholder 2"/>
          <p:cNvSpPr>
            <a:spLocks noGrp="1"/>
          </p:cNvSpPr>
          <p:nvPr>
            <p:ph idx="1"/>
          </p:nvPr>
        </p:nvSpPr>
        <p:spPr/>
        <p:txBody>
          <a:bodyPr/>
          <a:lstStyle/>
          <a:p>
            <a:r>
              <a:rPr lang="en-US" dirty="0"/>
              <a:t>We can now use this function:</a:t>
            </a:r>
          </a:p>
          <a:p>
            <a:pPr marL="0" indent="0">
              <a:buNone/>
            </a:pPr>
            <a:r>
              <a:rPr lang="en-US" dirty="0">
                <a:latin typeface="Consolas" panose="020B0609020204030204" pitchFamily="49" charset="0"/>
              </a:rPr>
              <a:t>	</a:t>
            </a:r>
            <a:r>
              <a:rPr lang="en-US" dirty="0" err="1">
                <a:latin typeface="Consolas" panose="020B0609020204030204" pitchFamily="49" charset="0"/>
              </a:rPr>
              <a:t>int</a:t>
            </a:r>
            <a:r>
              <a:rPr lang="en-US" dirty="0">
                <a:latin typeface="Consolas" panose="020B0609020204030204" pitchFamily="49" charset="0"/>
              </a:rPr>
              <a:t> main() {</a:t>
            </a:r>
          </a:p>
          <a:p>
            <a:pPr marL="0" indent="0">
              <a:buNone/>
            </a:pPr>
            <a:r>
              <a:rPr lang="en-US" dirty="0">
                <a:latin typeface="Consolas" panose="020B0609020204030204" pitchFamily="49" charset="0"/>
              </a:rPr>
              <a:t>	    </a:t>
            </a:r>
            <a:r>
              <a:rPr lang="en-US" dirty="0" err="1">
                <a:latin typeface="Consolas" panose="020B0609020204030204" pitchFamily="49" charset="0"/>
              </a:rPr>
              <a:t>std</a:t>
            </a:r>
            <a:r>
              <a:rPr lang="en-US" dirty="0">
                <a:latin typeface="Consolas" panose="020B0609020204030204" pitchFamily="49" charset="0"/>
              </a:rPr>
              <a:t>::</a:t>
            </a:r>
            <a:r>
              <a:rPr lang="en-US" dirty="0" err="1">
                <a:latin typeface="Consolas" panose="020B0609020204030204" pitchFamily="49" charset="0"/>
              </a:rPr>
              <a:t>cout</a:t>
            </a:r>
            <a:r>
              <a:rPr lang="en-US" dirty="0">
                <a:latin typeface="Consolas" panose="020B0609020204030204" pitchFamily="49" charset="0"/>
              </a:rPr>
              <a:t> &lt;&lt; </a:t>
            </a:r>
            <a:r>
              <a:rPr lang="en-US" dirty="0" err="1">
                <a:latin typeface="Consolas" panose="020B0609020204030204" pitchFamily="49" charset="0"/>
              </a:rPr>
              <a:t>my_abs</a:t>
            </a:r>
            <a:r>
              <a:rPr lang="en-US" dirty="0">
                <a:latin typeface="Consolas" panose="020B0609020204030204" pitchFamily="49" charset="0"/>
              </a:rPr>
              <a:t>(  -0.3 ) &lt;&lt; </a:t>
            </a:r>
            <a:r>
              <a:rPr lang="en-US" dirty="0" err="1">
                <a:latin typeface="Consolas" panose="020B0609020204030204" pitchFamily="49" charset="0"/>
              </a:rPr>
              <a:t>std</a:t>
            </a:r>
            <a:r>
              <a:rPr lang="en-US" dirty="0">
                <a:latin typeface="Consolas" panose="020B0609020204030204" pitchFamily="49" charset="0"/>
              </a:rPr>
              <a:t>::</a:t>
            </a:r>
            <a:r>
              <a:rPr lang="en-US" dirty="0" err="1">
                <a:latin typeface="Consolas" panose="020B0609020204030204" pitchFamily="49" charset="0"/>
              </a:rPr>
              <a:t>endl</a:t>
            </a:r>
            <a:r>
              <a:rPr lang="en-US" dirty="0">
                <a:latin typeface="Consolas" panose="020B0609020204030204" pitchFamily="49" charset="0"/>
              </a:rPr>
              <a:t>;</a:t>
            </a:r>
          </a:p>
          <a:p>
            <a:pPr marL="0" indent="0">
              <a:buNone/>
            </a:pPr>
            <a:r>
              <a:rPr lang="en-US" dirty="0">
                <a:latin typeface="Consolas" panose="020B0609020204030204" pitchFamily="49" charset="0"/>
              </a:rPr>
              <a:t>	    </a:t>
            </a:r>
            <a:r>
              <a:rPr lang="en-US" dirty="0" err="1">
                <a:latin typeface="Consolas" panose="020B0609020204030204" pitchFamily="49" charset="0"/>
              </a:rPr>
              <a:t>std</a:t>
            </a:r>
            <a:r>
              <a:rPr lang="en-US" dirty="0">
                <a:latin typeface="Consolas" panose="020B0609020204030204" pitchFamily="49" charset="0"/>
              </a:rPr>
              <a:t>::</a:t>
            </a:r>
            <a:r>
              <a:rPr lang="en-US" dirty="0" err="1">
                <a:latin typeface="Consolas" panose="020B0609020204030204" pitchFamily="49" charset="0"/>
              </a:rPr>
              <a:t>cout</a:t>
            </a:r>
            <a:r>
              <a:rPr lang="en-US" dirty="0">
                <a:latin typeface="Consolas" panose="020B0609020204030204" pitchFamily="49" charset="0"/>
              </a:rPr>
              <a:t> &lt;&lt; </a:t>
            </a:r>
            <a:r>
              <a:rPr lang="en-US" dirty="0" err="1">
                <a:latin typeface="Consolas" panose="020B0609020204030204" pitchFamily="49" charset="0"/>
              </a:rPr>
              <a:t>my_abs</a:t>
            </a:r>
            <a:r>
              <a:rPr lang="en-US" dirty="0">
                <a:latin typeface="Consolas" panose="020B0609020204030204" pitchFamily="49" charset="0"/>
              </a:rPr>
              <a:t>(   0.1 ) &lt;&lt; </a:t>
            </a:r>
            <a:r>
              <a:rPr lang="en-US" dirty="0" err="1">
                <a:latin typeface="Consolas" panose="020B0609020204030204" pitchFamily="49" charset="0"/>
              </a:rPr>
              <a:t>std</a:t>
            </a:r>
            <a:r>
              <a:rPr lang="en-US" dirty="0">
                <a:latin typeface="Consolas" panose="020B0609020204030204" pitchFamily="49" charset="0"/>
              </a:rPr>
              <a:t>::</a:t>
            </a:r>
            <a:r>
              <a:rPr lang="en-US" dirty="0" err="1">
                <a:latin typeface="Consolas" panose="020B0609020204030204" pitchFamily="49" charset="0"/>
              </a:rPr>
              <a:t>endl</a:t>
            </a:r>
            <a:r>
              <a:rPr lang="en-US" dirty="0">
                <a:latin typeface="Consolas" panose="020B0609020204030204" pitchFamily="49" charset="0"/>
              </a:rPr>
              <a:t>;</a:t>
            </a:r>
          </a:p>
          <a:p>
            <a:pPr marL="0" indent="0">
              <a:buNone/>
            </a:pPr>
            <a:r>
              <a:rPr lang="en-US" dirty="0">
                <a:latin typeface="Consolas" panose="020B0609020204030204" pitchFamily="49" charset="0"/>
              </a:rPr>
              <a:t>	    </a:t>
            </a:r>
            <a:r>
              <a:rPr lang="en-US" dirty="0" err="1">
                <a:latin typeface="Consolas" panose="020B0609020204030204" pitchFamily="49" charset="0"/>
              </a:rPr>
              <a:t>std</a:t>
            </a:r>
            <a:r>
              <a:rPr lang="en-US" dirty="0">
                <a:latin typeface="Consolas" panose="020B0609020204030204" pitchFamily="49" charset="0"/>
              </a:rPr>
              <a:t>::</a:t>
            </a:r>
            <a:r>
              <a:rPr lang="en-US" dirty="0" err="1">
                <a:latin typeface="Consolas" panose="020B0609020204030204" pitchFamily="49" charset="0"/>
              </a:rPr>
              <a:t>cout</a:t>
            </a:r>
            <a:r>
              <a:rPr lang="en-US" dirty="0">
                <a:latin typeface="Consolas" panose="020B0609020204030204" pitchFamily="49" charset="0"/>
              </a:rPr>
              <a:t> &lt;&lt; </a:t>
            </a:r>
            <a:r>
              <a:rPr lang="en-US" dirty="0" err="1">
                <a:latin typeface="Consolas" panose="020B0609020204030204" pitchFamily="49" charset="0"/>
              </a:rPr>
              <a:t>my_abs</a:t>
            </a:r>
            <a:r>
              <a:rPr lang="en-US" dirty="0">
                <a:latin typeface="Consolas" panose="020B0609020204030204" pitchFamily="49" charset="0"/>
              </a:rPr>
              <a:t>( -15.9 ) &lt;&lt; </a:t>
            </a:r>
            <a:r>
              <a:rPr lang="en-US" dirty="0" err="1">
                <a:latin typeface="Consolas" panose="020B0609020204030204" pitchFamily="49" charset="0"/>
              </a:rPr>
              <a:t>std</a:t>
            </a:r>
            <a:r>
              <a:rPr lang="en-US" dirty="0">
                <a:latin typeface="Consolas" panose="020B0609020204030204" pitchFamily="49" charset="0"/>
              </a:rPr>
              <a:t>::</a:t>
            </a:r>
            <a:r>
              <a:rPr lang="en-US" dirty="0" err="1">
                <a:latin typeface="Consolas" panose="020B0609020204030204" pitchFamily="49" charset="0"/>
              </a:rPr>
              <a:t>endl</a:t>
            </a:r>
            <a:r>
              <a:rPr lang="en-US" dirty="0">
                <a:latin typeface="Consolas" panose="020B0609020204030204" pitchFamily="49" charset="0"/>
              </a:rPr>
              <a:t>;</a:t>
            </a:r>
          </a:p>
          <a:p>
            <a:pPr marL="0" indent="0">
              <a:buNone/>
            </a:pPr>
            <a:endParaRPr lang="en-US" dirty="0">
              <a:latin typeface="Consolas" panose="020B0609020204030204" pitchFamily="49" charset="0"/>
            </a:endParaRPr>
          </a:p>
          <a:p>
            <a:pPr marL="0" indent="0">
              <a:buNone/>
            </a:pPr>
            <a:r>
              <a:rPr lang="en-US" dirty="0">
                <a:latin typeface="Consolas" panose="020B0609020204030204" pitchFamily="49" charset="0"/>
              </a:rPr>
              <a:t>	    return 0;</a:t>
            </a:r>
          </a:p>
          <a:p>
            <a:pPr marL="0" indent="0">
              <a:buNone/>
            </a:pPr>
            <a:r>
              <a:rPr lang="en-US" dirty="0">
                <a:latin typeface="Consolas" panose="020B0609020204030204" pitchFamily="49" charset="0"/>
              </a:rPr>
              <a:t>	}</a:t>
            </a:r>
          </a:p>
        </p:txBody>
      </p:sp>
      <p:cxnSp>
        <p:nvCxnSpPr>
          <p:cNvPr id="6" name="Straight Arrow Connector 5"/>
          <p:cNvCxnSpPr/>
          <p:nvPr/>
        </p:nvCxnSpPr>
        <p:spPr>
          <a:xfrm>
            <a:off x="816698" y="2543132"/>
            <a:ext cx="1152128" cy="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816698" y="2914058"/>
            <a:ext cx="1152128" cy="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816698" y="3284984"/>
            <a:ext cx="1152128" cy="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815608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6"/>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8"/>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 function returning a polynomial</a:t>
            </a:r>
          </a:p>
        </p:txBody>
      </p:sp>
      <p:sp>
        <p:nvSpPr>
          <p:cNvPr id="3" name="Content Placeholder 2"/>
          <p:cNvSpPr>
            <a:spLocks noGrp="1"/>
          </p:cNvSpPr>
          <p:nvPr>
            <p:ph idx="1"/>
          </p:nvPr>
        </p:nvSpPr>
        <p:spPr/>
        <p:txBody>
          <a:bodyPr>
            <a:normAutofit lnSpcReduction="10000"/>
          </a:bodyPr>
          <a:lstStyle/>
          <a:p>
            <a:r>
              <a:rPr lang="en-US" dirty="0"/>
              <a:t>Suppose we have a cubic spline:</a:t>
            </a:r>
          </a:p>
          <a:p>
            <a:endParaRPr lang="en-US" dirty="0"/>
          </a:p>
          <a:p>
            <a:endParaRPr lang="en-US" dirty="0"/>
          </a:p>
          <a:p>
            <a:pPr marL="0" indent="0">
              <a:buNone/>
            </a:pPr>
            <a:r>
              <a:rPr lang="en-US" sz="1600" dirty="0">
                <a:latin typeface="Consolas" panose="020B0609020204030204" pitchFamily="49" charset="0"/>
              </a:rPr>
              <a:t>	#define _USE_MATH_DEFINES</a:t>
            </a:r>
          </a:p>
          <a:p>
            <a:pPr marL="0" indent="0">
              <a:buNone/>
            </a:pPr>
            <a:r>
              <a:rPr lang="en-US" sz="1600" dirty="0">
                <a:latin typeface="Consolas" panose="020B0609020204030204" pitchFamily="49" charset="0"/>
              </a:rPr>
              <a:t>	#include &lt;</a:t>
            </a:r>
            <a:r>
              <a:rPr lang="en-US" sz="1600" dirty="0" err="1">
                <a:latin typeface="Consolas" panose="020B0609020204030204" pitchFamily="49" charset="0"/>
              </a:rPr>
              <a:t>cmath</a:t>
            </a:r>
            <a:r>
              <a:rPr lang="en-US" sz="1600" dirty="0">
                <a:latin typeface="Consolas" panose="020B0609020204030204" pitchFamily="49" charset="0"/>
              </a:rPr>
              <a:t>&gt;</a:t>
            </a:r>
          </a:p>
          <a:p>
            <a:pPr marL="0" indent="0">
              <a:buNone/>
            </a:pPr>
            <a:endParaRPr lang="en-US" sz="1600" dirty="0">
              <a:latin typeface="Consolas" panose="020B0609020204030204" pitchFamily="49" charset="0"/>
            </a:endParaRPr>
          </a:p>
          <a:p>
            <a:pPr marL="0" indent="0">
              <a:buNone/>
            </a:pPr>
            <a:r>
              <a:rPr lang="en-US" sz="1600" dirty="0">
                <a:latin typeface="Consolas" panose="020B0609020204030204" pitchFamily="49" charset="0"/>
              </a:rPr>
              <a:t>	// Function declarations</a:t>
            </a:r>
          </a:p>
          <a:p>
            <a:pPr marL="0" indent="0">
              <a:buNone/>
            </a:pPr>
            <a:r>
              <a:rPr lang="en-US" sz="1600" dirty="0">
                <a:latin typeface="Consolas" panose="020B0609020204030204" pitchFamily="49" charset="0"/>
              </a:rPr>
              <a:t>	double spline( double x );</a:t>
            </a:r>
          </a:p>
          <a:p>
            <a:pPr marL="0" indent="0">
              <a:buNone/>
            </a:pPr>
            <a:r>
              <a:rPr lang="en-US" sz="1600" dirty="0">
                <a:latin typeface="Consolas" panose="020B0609020204030204" pitchFamily="49" charset="0"/>
              </a:rPr>
              <a:t>	</a:t>
            </a:r>
            <a:r>
              <a:rPr lang="en-US" sz="1600" dirty="0" err="1">
                <a:latin typeface="Consolas" panose="020B0609020204030204" pitchFamily="49" charset="0"/>
              </a:rPr>
              <a:t>int</a:t>
            </a:r>
            <a:r>
              <a:rPr lang="en-US" sz="1600" dirty="0">
                <a:latin typeface="Consolas" panose="020B0609020204030204" pitchFamily="49" charset="0"/>
              </a:rPr>
              <a:t> main();</a:t>
            </a:r>
          </a:p>
          <a:p>
            <a:pPr marL="0" indent="0">
              <a:buNone/>
            </a:pPr>
            <a:r>
              <a:rPr lang="en-US" sz="1600" dirty="0">
                <a:latin typeface="Consolas" panose="020B0609020204030204" pitchFamily="49" charset="0"/>
              </a:rPr>
              <a:t> </a:t>
            </a:r>
          </a:p>
          <a:p>
            <a:pPr marL="0" indent="0">
              <a:buNone/>
            </a:pPr>
            <a:r>
              <a:rPr lang="en-US" sz="1600" dirty="0">
                <a:latin typeface="Consolas" panose="020B0609020204030204" pitchFamily="49" charset="0"/>
              </a:rPr>
              <a:t>	// Function definitions</a:t>
            </a:r>
          </a:p>
          <a:p>
            <a:pPr marL="0" indent="0">
              <a:buNone/>
            </a:pPr>
            <a:r>
              <a:rPr lang="en-US" sz="1600" dirty="0">
                <a:latin typeface="Consolas" panose="020B0609020204030204" pitchFamily="49" charset="0"/>
              </a:rPr>
              <a:t>	double spline( double x ) {</a:t>
            </a:r>
          </a:p>
          <a:p>
            <a:pPr marL="0" indent="0">
              <a:buNone/>
            </a:pPr>
            <a:r>
              <a:rPr lang="en-US" sz="1600" dirty="0">
                <a:latin typeface="Consolas" panose="020B0609020204030204" pitchFamily="49" charset="0"/>
              </a:rPr>
              <a:t>	    return 4.0*x*x/(M_PI*M_PI)*(</a:t>
            </a:r>
          </a:p>
          <a:p>
            <a:pPr marL="0" indent="0">
              <a:buNone/>
            </a:pPr>
            <a:r>
              <a:rPr lang="en-US" sz="1600" dirty="0">
                <a:latin typeface="Consolas" panose="020B0609020204030204" pitchFamily="49" charset="0"/>
              </a:rPr>
              <a:t>	        x - 4/M_PI*x - M_PI + 3.0</a:t>
            </a:r>
          </a:p>
          <a:p>
            <a:pPr marL="0" indent="0">
              <a:buNone/>
            </a:pPr>
            <a:r>
              <a:rPr lang="en-US" sz="1600" dirty="0">
                <a:latin typeface="Consolas" panose="020B0609020204030204" pitchFamily="49" charset="0"/>
              </a:rPr>
              <a:t>	    ) + x;</a:t>
            </a:r>
          </a:p>
          <a:p>
            <a:pPr marL="0" indent="0">
              <a:buNone/>
            </a:pPr>
            <a:r>
              <a:rPr lang="en-US" sz="1600" dirty="0">
                <a:latin typeface="Consolas" panose="020B0609020204030204" pitchFamily="49" charset="0"/>
              </a:rPr>
              <a:t>	}</a:t>
            </a:r>
          </a:p>
        </p:txBody>
      </p:sp>
      <p:graphicFrame>
        <p:nvGraphicFramePr>
          <p:cNvPr id="4" name="Object 3"/>
          <p:cNvGraphicFramePr>
            <a:graphicFrameLocks noChangeAspect="1"/>
          </p:cNvGraphicFramePr>
          <p:nvPr>
            <p:extLst>
              <p:ext uri="{D42A27DB-BD31-4B8C-83A1-F6EECF244321}">
                <p14:modId xmlns:p14="http://schemas.microsoft.com/office/powerpoint/2010/main" val="1254157858"/>
              </p:ext>
            </p:extLst>
          </p:nvPr>
        </p:nvGraphicFramePr>
        <p:xfrm>
          <a:off x="2520601" y="1937660"/>
          <a:ext cx="3724576" cy="810610"/>
        </p:xfrm>
        <a:graphic>
          <a:graphicData uri="http://schemas.openxmlformats.org/presentationml/2006/ole">
            <mc:AlternateContent xmlns:mc="http://schemas.openxmlformats.org/markup-compatibility/2006">
              <mc:Choice xmlns:v="urn:schemas-microsoft-com:vml" Requires="v">
                <p:oleObj spid="_x0000_s1026" name="Equation" r:id="rId4" imgW="1866600" imgH="406080" progId="Equation.DSMT4">
                  <p:embed/>
                </p:oleObj>
              </mc:Choice>
              <mc:Fallback>
                <p:oleObj name="Equation" r:id="rId4" imgW="1866600" imgH="406080" progId="Equation.DSMT4">
                  <p:embed/>
                  <p:pic>
                    <p:nvPicPr>
                      <p:cNvPr id="4" name="Object 3"/>
                      <p:cNvPicPr>
                        <a:picLocks noChangeAspect="1" noChangeArrowheads="1"/>
                      </p:cNvPicPr>
                      <p:nvPr/>
                    </p:nvPicPr>
                    <p:blipFill>
                      <a:blip r:embed="rId5"/>
                      <a:srcRect/>
                      <a:stretch>
                        <a:fillRect/>
                      </a:stretch>
                    </p:blipFill>
                    <p:spPr bwMode="auto">
                      <a:xfrm>
                        <a:off x="2520601" y="1937660"/>
                        <a:ext cx="3724576" cy="810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Rounded Rectangle 4"/>
          <p:cNvSpPr/>
          <p:nvPr/>
        </p:nvSpPr>
        <p:spPr>
          <a:xfrm>
            <a:off x="3408986" y="1937660"/>
            <a:ext cx="504056" cy="79208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ounded Rectangle 6"/>
          <p:cNvSpPr/>
          <p:nvPr/>
        </p:nvSpPr>
        <p:spPr>
          <a:xfrm>
            <a:off x="2635324" y="4952308"/>
            <a:ext cx="2166932" cy="32069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ounded Rectangle 7"/>
          <p:cNvSpPr/>
          <p:nvPr/>
        </p:nvSpPr>
        <p:spPr>
          <a:xfrm>
            <a:off x="4024400" y="1937660"/>
            <a:ext cx="1699728" cy="79208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ounded Rectangle 8"/>
          <p:cNvSpPr/>
          <p:nvPr/>
        </p:nvSpPr>
        <p:spPr>
          <a:xfrm>
            <a:off x="2249312" y="5276643"/>
            <a:ext cx="3002564" cy="33826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ounded Rectangle 10"/>
          <p:cNvSpPr/>
          <p:nvPr/>
        </p:nvSpPr>
        <p:spPr>
          <a:xfrm>
            <a:off x="5817872" y="2153684"/>
            <a:ext cx="432084" cy="39269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ounded Rectangle 11"/>
          <p:cNvSpPr/>
          <p:nvPr/>
        </p:nvSpPr>
        <p:spPr>
          <a:xfrm>
            <a:off x="2032554" y="5591986"/>
            <a:ext cx="508250" cy="34882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079" name="Picture 7"/>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5508104" y="2924944"/>
            <a:ext cx="3251843" cy="158877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2"/>
    </p:custDataLst>
    <p:extLst>
      <p:ext uri="{BB962C8B-B14F-4D97-AF65-F5344CB8AC3E}">
        <p14:creationId xmlns:p14="http://schemas.microsoft.com/office/powerpoint/2010/main" val="238554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3" end="1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4" end="1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7"/>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5"/>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9"/>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8"/>
                                        </p:tgtEl>
                                        <p:attrNameLst>
                                          <p:attrName>style.visibility</p:attrName>
                                        </p:attrNameLst>
                                      </p:cBhvr>
                                      <p:to>
                                        <p:strVal val="hidden"/>
                                      </p:to>
                                    </p:set>
                                  </p:childTnLst>
                                </p:cTn>
                              </p:par>
                              <p:par>
                                <p:cTn id="55" presetID="1" presetClass="entr" presetSubtype="0"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1" nodeType="clickEffect">
                                  <p:stCondLst>
                                    <p:cond delay="0"/>
                                  </p:stCondLst>
                                  <p:childTnLst>
                                    <p:set>
                                      <p:cBhvr>
                                        <p:cTn id="62" dur="1" fill="hold">
                                          <p:stCondLst>
                                            <p:cond delay="0"/>
                                          </p:stCondLst>
                                        </p:cTn>
                                        <p:tgtEl>
                                          <p:spTgt spid="12"/>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P spid="8" grpId="0" animBg="1"/>
      <p:bldP spid="8" grpId="1" animBg="1"/>
      <p:bldP spid="9" grpId="0" animBg="1"/>
      <p:bldP spid="9" grpId="1" animBg="1"/>
      <p:bldP spid="11" grpId="0" animBg="1"/>
      <p:bldP spid="11" grpId="1" animBg="1"/>
      <p:bldP spid="12" grpId="0" animBg="1"/>
      <p:bldP spid="12"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 function returning a polynomial</a:t>
            </a:r>
          </a:p>
        </p:txBody>
      </p:sp>
      <p:sp>
        <p:nvSpPr>
          <p:cNvPr id="3" name="Content Placeholder 2"/>
          <p:cNvSpPr>
            <a:spLocks noGrp="1"/>
          </p:cNvSpPr>
          <p:nvPr>
            <p:ph idx="1"/>
          </p:nvPr>
        </p:nvSpPr>
        <p:spPr/>
        <p:txBody>
          <a:bodyPr/>
          <a:lstStyle/>
          <a:p>
            <a:r>
              <a:rPr lang="en-US" dirty="0"/>
              <a:t>Inside </a:t>
            </a:r>
            <a:r>
              <a:rPr lang="en-US" dirty="0">
                <a:latin typeface="Consolas" panose="020B0609020204030204" pitchFamily="49" charset="0"/>
              </a:rPr>
              <a:t>main()</a:t>
            </a:r>
            <a:r>
              <a:rPr lang="en-US" dirty="0"/>
              <a:t>, we can use this function:</a:t>
            </a:r>
          </a:p>
          <a:p>
            <a:pPr marL="800100" lvl="2" indent="0">
              <a:buNone/>
            </a:pPr>
            <a:r>
              <a:rPr lang="en-US" sz="1600" dirty="0" err="1">
                <a:latin typeface="Consolas" panose="020B0609020204030204" pitchFamily="49" charset="0"/>
              </a:rPr>
              <a:t>int</a:t>
            </a:r>
            <a:r>
              <a:rPr lang="en-US" sz="1600" dirty="0">
                <a:latin typeface="Consolas" panose="020B0609020204030204" pitchFamily="49" charset="0"/>
              </a:rPr>
              <a:t> main() {</a:t>
            </a:r>
          </a:p>
          <a:p>
            <a:pPr marL="800100" lvl="2" indent="0">
              <a:buNone/>
            </a:pPr>
            <a:r>
              <a:rPr lang="en-US" sz="1600" dirty="0">
                <a:latin typeface="Consolas" panose="020B0609020204030204" pitchFamily="49" charset="0"/>
              </a:rPr>
              <a:t>    for ( </a:t>
            </a:r>
            <a:r>
              <a:rPr lang="en-US" sz="1600" dirty="0" err="1">
                <a:latin typeface="Consolas" panose="020B0609020204030204" pitchFamily="49" charset="0"/>
              </a:rPr>
              <a:t>int</a:t>
            </a:r>
            <a:r>
              <a:rPr lang="en-US" sz="1600" dirty="0">
                <a:latin typeface="Consolas" panose="020B0609020204030204" pitchFamily="49" charset="0"/>
              </a:rPr>
              <a:t> k{0}; k &lt;= 10; ++k ) {</a:t>
            </a:r>
          </a:p>
          <a:p>
            <a:pPr marL="800100" lvl="2" indent="0">
              <a:buNone/>
            </a:pPr>
            <a:r>
              <a:rPr lang="en-US" sz="1600" dirty="0">
                <a:latin typeface="Consolas" panose="020B0609020204030204" pitchFamily="49" charset="0"/>
              </a:rPr>
              <a:t>        </a:t>
            </a:r>
            <a:r>
              <a:rPr lang="en-US" sz="1600" dirty="0" err="1">
                <a:latin typeface="Consolas" panose="020B0609020204030204" pitchFamily="49" charset="0"/>
              </a:rPr>
              <a:t>std</a:t>
            </a:r>
            <a:r>
              <a:rPr lang="en-US" sz="1600" dirty="0">
                <a:latin typeface="Consolas" panose="020B0609020204030204" pitchFamily="49" charset="0"/>
              </a:rPr>
              <a:t>::</a:t>
            </a:r>
            <a:r>
              <a:rPr lang="en-US" sz="1600" dirty="0" err="1">
                <a:latin typeface="Consolas" panose="020B0609020204030204" pitchFamily="49" charset="0"/>
              </a:rPr>
              <a:t>cout</a:t>
            </a:r>
            <a:r>
              <a:rPr lang="en-US" sz="1600" dirty="0">
                <a:latin typeface="Consolas" panose="020B0609020204030204" pitchFamily="49" charset="0"/>
              </a:rPr>
              <a:t> &lt;&lt; M_PI_2*(0.1*k) &lt;&lt; ",\t"</a:t>
            </a:r>
          </a:p>
          <a:p>
            <a:pPr marL="800100" lvl="2" indent="0">
              <a:buNone/>
            </a:pPr>
            <a:r>
              <a:rPr lang="en-US" sz="1600" dirty="0">
                <a:latin typeface="Consolas" panose="020B0609020204030204" pitchFamily="49" charset="0"/>
              </a:rPr>
              <a:t>                  &lt;&lt; spline( M_PI_2*(0.1*k) ) &lt;&lt; ",\t"</a:t>
            </a:r>
          </a:p>
          <a:p>
            <a:pPr marL="800100" lvl="2" indent="0">
              <a:buNone/>
            </a:pPr>
            <a:r>
              <a:rPr lang="en-US" sz="1600" dirty="0">
                <a:latin typeface="Consolas" panose="020B0609020204030204" pitchFamily="49" charset="0"/>
              </a:rPr>
              <a:t>                  &lt;&lt; </a:t>
            </a:r>
            <a:r>
              <a:rPr lang="en-US" sz="1600" dirty="0" err="1">
                <a:latin typeface="Consolas" panose="020B0609020204030204" pitchFamily="49" charset="0"/>
              </a:rPr>
              <a:t>std</a:t>
            </a:r>
            <a:r>
              <a:rPr lang="en-US" sz="1600" dirty="0">
                <a:latin typeface="Consolas" panose="020B0609020204030204" pitchFamily="49" charset="0"/>
              </a:rPr>
              <a:t>::sin( M_PI_2*(0.1*k) ) &lt;&lt; </a:t>
            </a:r>
            <a:r>
              <a:rPr lang="en-US" sz="1600" dirty="0" err="1">
                <a:latin typeface="Consolas" panose="020B0609020204030204" pitchFamily="49" charset="0"/>
              </a:rPr>
              <a:t>std</a:t>
            </a:r>
            <a:r>
              <a:rPr lang="en-US" sz="1600" dirty="0">
                <a:latin typeface="Consolas" panose="020B0609020204030204" pitchFamily="49" charset="0"/>
              </a:rPr>
              <a:t>::</a:t>
            </a:r>
            <a:r>
              <a:rPr lang="en-US" sz="1600" dirty="0" err="1">
                <a:latin typeface="Consolas" panose="020B0609020204030204" pitchFamily="49" charset="0"/>
              </a:rPr>
              <a:t>endl</a:t>
            </a:r>
            <a:r>
              <a:rPr lang="en-US" sz="1600" dirty="0">
                <a:latin typeface="Consolas" panose="020B0609020204030204" pitchFamily="49" charset="0"/>
              </a:rPr>
              <a:t>;</a:t>
            </a:r>
          </a:p>
          <a:p>
            <a:pPr marL="800100" lvl="2" indent="0">
              <a:buNone/>
            </a:pPr>
            <a:r>
              <a:rPr lang="en-US" sz="1600" dirty="0">
                <a:latin typeface="Consolas" panose="020B0609020204030204" pitchFamily="49" charset="0"/>
              </a:rPr>
              <a:t>    }</a:t>
            </a:r>
          </a:p>
          <a:p>
            <a:pPr marL="800100" lvl="2" indent="0">
              <a:buNone/>
            </a:pPr>
            <a:endParaRPr lang="en-US" sz="1600" dirty="0">
              <a:latin typeface="Consolas" panose="020B0609020204030204" pitchFamily="49" charset="0"/>
            </a:endParaRPr>
          </a:p>
          <a:p>
            <a:pPr marL="800100" lvl="2" indent="0">
              <a:buNone/>
            </a:pPr>
            <a:r>
              <a:rPr lang="en-US" sz="1600" dirty="0">
                <a:latin typeface="Consolas" panose="020B0609020204030204" pitchFamily="49" charset="0"/>
              </a:rPr>
              <a:t>    return 0;</a:t>
            </a:r>
          </a:p>
          <a:p>
            <a:pPr marL="800100" lvl="2" indent="0">
              <a:buNone/>
            </a:pPr>
            <a:r>
              <a:rPr lang="en-US" sz="1600" dirty="0">
                <a:latin typeface="Consolas" panose="020B0609020204030204" pitchFamily="49" charset="0"/>
              </a:rPr>
              <a:t>}</a:t>
            </a:r>
          </a:p>
          <a:p>
            <a:pPr marL="0" indent="0">
              <a:buNone/>
            </a:pPr>
            <a:endParaRPr lang="en-US" sz="1600" dirty="0">
              <a:latin typeface="Consolas" panose="020B0609020204030204" pitchFamily="49" charset="0"/>
            </a:endParaRPr>
          </a:p>
        </p:txBody>
      </p:sp>
      <p:sp>
        <p:nvSpPr>
          <p:cNvPr id="6" name="Rectangle 5"/>
          <p:cNvSpPr/>
          <p:nvPr/>
        </p:nvSpPr>
        <p:spPr>
          <a:xfrm>
            <a:off x="3563888" y="3478356"/>
            <a:ext cx="5244954" cy="3046988"/>
          </a:xfrm>
          <a:prstGeom prst="rect">
            <a:avLst/>
          </a:prstGeom>
        </p:spPr>
        <p:txBody>
          <a:bodyPr wrap="square">
            <a:spAutoFit/>
          </a:bodyPr>
          <a:lstStyle/>
          <a:p>
            <a:pPr indent="-114300"/>
            <a:r>
              <a:rPr lang="en-US" sz="1600" dirty="0">
                <a:solidFill>
                  <a:srgbClr val="0070C0"/>
                </a:solidFill>
                <a:latin typeface="Georgia" panose="02040502050405020303" pitchFamily="18" charset="0"/>
              </a:rPr>
              <a:t>Output:</a:t>
            </a:r>
          </a:p>
          <a:p>
            <a:pPr indent="-114300"/>
            <a:r>
              <a:rPr lang="en-US" sz="1600" dirty="0">
                <a:solidFill>
                  <a:srgbClr val="0070C0"/>
                </a:solidFill>
                <a:latin typeface="Consolas" panose="020B0609020204030204" pitchFamily="49" charset="0"/>
              </a:rPr>
              <a:t>    0,      0,      0</a:t>
            </a:r>
          </a:p>
          <a:p>
            <a:pPr indent="-114300"/>
            <a:r>
              <a:rPr lang="en-US" sz="1600" dirty="0">
                <a:solidFill>
                  <a:srgbClr val="0070C0"/>
                </a:solidFill>
                <a:latin typeface="Consolas" panose="020B0609020204030204" pitchFamily="49" charset="0"/>
              </a:rPr>
              <a:t>    0.15708,        0.155235,       0.156434</a:t>
            </a:r>
          </a:p>
          <a:p>
            <a:pPr indent="-114300"/>
            <a:r>
              <a:rPr lang="en-US" sz="1600" dirty="0">
                <a:solidFill>
                  <a:srgbClr val="0070C0"/>
                </a:solidFill>
                <a:latin typeface="Consolas" panose="020B0609020204030204" pitchFamily="49" charset="0"/>
              </a:rPr>
              <a:t>    0.314159,       0.305062,       0.309017</a:t>
            </a:r>
          </a:p>
          <a:p>
            <a:pPr indent="-114300"/>
            <a:r>
              <a:rPr lang="en-US" sz="1600" dirty="0">
                <a:solidFill>
                  <a:srgbClr val="0070C0"/>
                </a:solidFill>
                <a:latin typeface="Consolas" panose="020B0609020204030204" pitchFamily="49" charset="0"/>
              </a:rPr>
              <a:t>    0.471239,       0.446907,       0.45399</a:t>
            </a:r>
          </a:p>
          <a:p>
            <a:pPr indent="-114300"/>
            <a:r>
              <a:rPr lang="en-US" sz="1600" dirty="0">
                <a:solidFill>
                  <a:srgbClr val="0070C0"/>
                </a:solidFill>
                <a:latin typeface="Consolas" panose="020B0609020204030204" pitchFamily="49" charset="0"/>
              </a:rPr>
              <a:t>    0.628319,       0.578195,       0.587785</a:t>
            </a:r>
          </a:p>
          <a:p>
            <a:pPr indent="-114300"/>
            <a:r>
              <a:rPr lang="en-US" sz="1600" dirty="0">
                <a:solidFill>
                  <a:srgbClr val="0070C0"/>
                </a:solidFill>
                <a:latin typeface="Consolas" panose="020B0609020204030204" pitchFamily="49" charset="0"/>
              </a:rPr>
              <a:t>    0.785398,       0.69635,        0.707107</a:t>
            </a:r>
          </a:p>
          <a:p>
            <a:pPr indent="-114300"/>
            <a:r>
              <a:rPr lang="en-US" sz="1600" dirty="0">
                <a:solidFill>
                  <a:srgbClr val="0070C0"/>
                </a:solidFill>
                <a:latin typeface="Consolas" panose="020B0609020204030204" pitchFamily="49" charset="0"/>
              </a:rPr>
              <a:t>    0.942478,       0.798796,       0.809017</a:t>
            </a:r>
          </a:p>
          <a:p>
            <a:pPr indent="-114300"/>
            <a:r>
              <a:rPr lang="en-US" sz="1600" dirty="0">
                <a:solidFill>
                  <a:srgbClr val="0070C0"/>
                </a:solidFill>
                <a:latin typeface="Consolas" panose="020B0609020204030204" pitchFamily="49" charset="0"/>
              </a:rPr>
              <a:t>    1.09956,        0.88296,        0.891007</a:t>
            </a:r>
          </a:p>
          <a:p>
            <a:pPr indent="-114300"/>
            <a:r>
              <a:rPr lang="en-US" sz="1600" dirty="0">
                <a:solidFill>
                  <a:srgbClr val="0070C0"/>
                </a:solidFill>
                <a:latin typeface="Consolas" panose="020B0609020204030204" pitchFamily="49" charset="0"/>
              </a:rPr>
              <a:t>    1.25664,        0.946265,       0.951057</a:t>
            </a:r>
          </a:p>
          <a:p>
            <a:pPr indent="-114300"/>
            <a:r>
              <a:rPr lang="en-US" sz="1600" dirty="0">
                <a:solidFill>
                  <a:srgbClr val="0070C0"/>
                </a:solidFill>
                <a:latin typeface="Consolas" panose="020B0609020204030204" pitchFamily="49" charset="0"/>
              </a:rPr>
              <a:t>    1.41372,        0.986137,       0.987688</a:t>
            </a:r>
          </a:p>
          <a:p>
            <a:pPr indent="-114300"/>
            <a:r>
              <a:rPr lang="en-US" sz="1600" dirty="0">
                <a:solidFill>
                  <a:srgbClr val="0070C0"/>
                </a:solidFill>
                <a:latin typeface="Consolas" panose="020B0609020204030204" pitchFamily="49" charset="0"/>
              </a:rPr>
              <a:t>    1.5708, 1,      1</a:t>
            </a:r>
          </a:p>
        </p:txBody>
      </p:sp>
      <p:sp>
        <p:nvSpPr>
          <p:cNvPr id="13" name="Rounded Rectangle 12"/>
          <p:cNvSpPr/>
          <p:nvPr/>
        </p:nvSpPr>
        <p:spPr>
          <a:xfrm>
            <a:off x="4489106" y="2815846"/>
            <a:ext cx="1728192" cy="34882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5" name="Picture 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79512" y="4720548"/>
            <a:ext cx="3251843" cy="1588772"/>
          </a:xfrm>
          <a:prstGeom prst="rect">
            <a:avLst/>
          </a:prstGeom>
          <a:noFill/>
          <a:extLst>
            <a:ext uri="{909E8E84-426E-40DD-AFC4-6F175D3DCCD1}">
              <a14:hiddenFill xmlns:a14="http://schemas.microsoft.com/office/drawing/2010/main">
                <a:solidFill>
                  <a:srgbClr val="FFFFFF"/>
                </a:solidFill>
              </a14:hiddenFill>
            </a:ext>
          </a:extLst>
        </p:spPr>
      </p:pic>
      <p:sp>
        <p:nvSpPr>
          <p:cNvPr id="18" name="Rounded Rectangle 17"/>
          <p:cNvSpPr/>
          <p:nvPr/>
        </p:nvSpPr>
        <p:spPr>
          <a:xfrm>
            <a:off x="3570580" y="2536766"/>
            <a:ext cx="1728192" cy="34882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Rounded Rectangle 21"/>
          <p:cNvSpPr/>
          <p:nvPr/>
        </p:nvSpPr>
        <p:spPr>
          <a:xfrm>
            <a:off x="4716016" y="3112830"/>
            <a:ext cx="1728192" cy="34882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ustDataLst>
      <p:tags r:id="rId1"/>
    </p:custDataLst>
    <p:extLst>
      <p:ext uri="{BB962C8B-B14F-4D97-AF65-F5344CB8AC3E}">
        <p14:creationId xmlns:p14="http://schemas.microsoft.com/office/powerpoint/2010/main" val="767759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animBg="1"/>
      <p:bldP spid="18" grpId="0" animBg="1"/>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 max function</a:t>
            </a:r>
          </a:p>
        </p:txBody>
      </p:sp>
      <p:sp>
        <p:nvSpPr>
          <p:cNvPr id="3" name="Content Placeholder 2"/>
          <p:cNvSpPr>
            <a:spLocks noGrp="1"/>
          </p:cNvSpPr>
          <p:nvPr>
            <p:ph idx="1"/>
          </p:nvPr>
        </p:nvSpPr>
        <p:spPr/>
        <p:txBody>
          <a:bodyPr>
            <a:normAutofit/>
          </a:bodyPr>
          <a:lstStyle/>
          <a:p>
            <a:pPr marL="285750"/>
            <a:r>
              <a:rPr lang="en-US" dirty="0"/>
              <a:t>Here is a different use of return:</a:t>
            </a:r>
          </a:p>
          <a:p>
            <a:pPr marL="800100" lvl="2" indent="0">
              <a:buNone/>
            </a:pPr>
            <a:endParaRPr lang="en-US" sz="1700" dirty="0">
              <a:latin typeface="Consolas" panose="020B0609020204030204" pitchFamily="49" charset="0"/>
            </a:endParaRPr>
          </a:p>
          <a:p>
            <a:pPr marL="800100" lvl="2" indent="0">
              <a:buNone/>
            </a:pPr>
            <a:r>
              <a:rPr lang="en-US" sz="1700" dirty="0">
                <a:latin typeface="Consolas" panose="020B0609020204030204" pitchFamily="49" charset="0"/>
              </a:rPr>
              <a:t>// Function declarations</a:t>
            </a:r>
          </a:p>
          <a:p>
            <a:pPr marL="800100" lvl="2" indent="0">
              <a:buNone/>
            </a:pPr>
            <a:r>
              <a:rPr lang="en-US" sz="1700" dirty="0">
                <a:latin typeface="Consolas" panose="020B0609020204030204" pitchFamily="49" charset="0"/>
              </a:rPr>
              <a:t>double max( double x, double y );</a:t>
            </a:r>
          </a:p>
          <a:p>
            <a:pPr marL="800100" lvl="2" indent="0">
              <a:buNone/>
            </a:pPr>
            <a:endParaRPr lang="en-US" sz="1700" dirty="0">
              <a:latin typeface="Consolas" panose="020B0609020204030204" pitchFamily="49" charset="0"/>
            </a:endParaRPr>
          </a:p>
          <a:p>
            <a:pPr marL="800100" lvl="2" indent="0">
              <a:buNone/>
            </a:pPr>
            <a:r>
              <a:rPr lang="en-US" sz="1700" dirty="0">
                <a:latin typeface="Consolas" panose="020B0609020204030204" pitchFamily="49" charset="0"/>
              </a:rPr>
              <a:t>// Function definitions</a:t>
            </a:r>
          </a:p>
          <a:p>
            <a:pPr marL="800100" lvl="2" indent="0">
              <a:buNone/>
            </a:pPr>
            <a:r>
              <a:rPr lang="en-US" sz="1700" dirty="0">
                <a:latin typeface="Consolas" panose="020B0609020204030204" pitchFamily="49" charset="0"/>
              </a:rPr>
              <a:t>double max( double x, double y ) {</a:t>
            </a:r>
          </a:p>
          <a:p>
            <a:pPr marL="800100" lvl="2" indent="0">
              <a:buNone/>
            </a:pPr>
            <a:r>
              <a:rPr lang="en-US" sz="1700" dirty="0">
                <a:latin typeface="Consolas" panose="020B0609020204030204" pitchFamily="49" charset="0"/>
              </a:rPr>
              <a:t>    if ( x &gt;= y ) {</a:t>
            </a:r>
          </a:p>
          <a:p>
            <a:pPr marL="800100" lvl="2" indent="0">
              <a:buNone/>
            </a:pPr>
            <a:r>
              <a:rPr lang="en-US" sz="1700" dirty="0">
                <a:latin typeface="Consolas" panose="020B0609020204030204" pitchFamily="49" charset="0"/>
              </a:rPr>
              <a:t>        return x;</a:t>
            </a:r>
          </a:p>
          <a:p>
            <a:pPr marL="800100" lvl="2" indent="0">
              <a:buNone/>
            </a:pPr>
            <a:r>
              <a:rPr lang="en-US" sz="1700" dirty="0">
                <a:latin typeface="Consolas" panose="020B0609020204030204" pitchFamily="49" charset="0"/>
              </a:rPr>
              <a:t>    } else {</a:t>
            </a:r>
          </a:p>
          <a:p>
            <a:pPr marL="800100" lvl="2" indent="0">
              <a:buNone/>
            </a:pPr>
            <a:r>
              <a:rPr lang="en-US" sz="1700" dirty="0">
                <a:latin typeface="Consolas" panose="020B0609020204030204" pitchFamily="49" charset="0"/>
              </a:rPr>
              <a:t>        return y;</a:t>
            </a:r>
          </a:p>
          <a:p>
            <a:pPr marL="800100" lvl="2" indent="0">
              <a:buNone/>
            </a:pPr>
            <a:r>
              <a:rPr lang="en-US" sz="1700" dirty="0">
                <a:latin typeface="Consolas" panose="020B0609020204030204" pitchFamily="49" charset="0"/>
              </a:rPr>
              <a:t>    }</a:t>
            </a:r>
          </a:p>
          <a:p>
            <a:pPr marL="800100" lvl="2" indent="0">
              <a:buNone/>
            </a:pPr>
            <a:r>
              <a:rPr lang="en-US" sz="1700" dirty="0">
                <a:latin typeface="Consolas" panose="020B0609020204030204" pitchFamily="49" charset="0"/>
              </a:rPr>
              <a:t>}</a:t>
            </a:r>
            <a:endParaRPr lang="en-US" sz="1700" dirty="0"/>
          </a:p>
        </p:txBody>
      </p:sp>
    </p:spTree>
    <p:custDataLst>
      <p:tags r:id="rId1"/>
    </p:custDataLst>
    <p:extLst>
      <p:ext uri="{BB962C8B-B14F-4D97-AF65-F5344CB8AC3E}">
        <p14:creationId xmlns:p14="http://schemas.microsoft.com/office/powerpoint/2010/main" val="21901658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Functions used in algebraic expressions</a:t>
            </a:r>
          </a:p>
        </p:txBody>
      </p:sp>
      <p:sp>
        <p:nvSpPr>
          <p:cNvPr id="3" name="Content Placeholder 2"/>
          <p:cNvSpPr>
            <a:spLocks noGrp="1"/>
          </p:cNvSpPr>
          <p:nvPr>
            <p:ph idx="1"/>
          </p:nvPr>
        </p:nvSpPr>
        <p:spPr>
          <a:xfrm>
            <a:off x="457200" y="1600200"/>
            <a:ext cx="8470900" cy="4525963"/>
          </a:xfrm>
        </p:spPr>
        <p:txBody>
          <a:bodyPr>
            <a:normAutofit fontScale="92500" lnSpcReduction="10000"/>
          </a:bodyPr>
          <a:lstStyle/>
          <a:p>
            <a:r>
              <a:rPr lang="en-US" dirty="0"/>
              <a:t>Here we see a function call inside an argument to a function call:</a:t>
            </a:r>
          </a:p>
          <a:p>
            <a:pPr marL="800100" lvl="2" indent="0">
              <a:buNone/>
            </a:pPr>
            <a:r>
              <a:rPr lang="en-US" sz="1700" dirty="0">
                <a:latin typeface="Consolas" panose="020B0609020204030204" pitchFamily="49" charset="0"/>
              </a:rPr>
              <a:t>#include &lt;</a:t>
            </a:r>
            <a:r>
              <a:rPr lang="en-US" sz="1700" dirty="0" err="1">
                <a:latin typeface="Consolas" panose="020B0609020204030204" pitchFamily="49" charset="0"/>
              </a:rPr>
              <a:t>iostream</a:t>
            </a:r>
            <a:r>
              <a:rPr lang="en-US" sz="1700" dirty="0">
                <a:latin typeface="Consolas" panose="020B0609020204030204" pitchFamily="49" charset="0"/>
              </a:rPr>
              <a:t>&gt;</a:t>
            </a:r>
          </a:p>
          <a:p>
            <a:pPr marL="800100" lvl="2" indent="0">
              <a:buNone/>
            </a:pPr>
            <a:endParaRPr lang="en-US" sz="1700" dirty="0">
              <a:latin typeface="Consolas" panose="020B0609020204030204" pitchFamily="49" charset="0"/>
            </a:endParaRPr>
          </a:p>
          <a:p>
            <a:pPr marL="800100" lvl="2" indent="0">
              <a:buNone/>
            </a:pPr>
            <a:r>
              <a:rPr lang="en-US" sz="1700" dirty="0">
                <a:latin typeface="Consolas" panose="020B0609020204030204" pitchFamily="49" charset="0"/>
              </a:rPr>
              <a:t>// Function declarations</a:t>
            </a:r>
          </a:p>
          <a:p>
            <a:pPr marL="800100" lvl="2" indent="0">
              <a:buNone/>
            </a:pPr>
            <a:r>
              <a:rPr lang="en-US" sz="1700" dirty="0">
                <a:latin typeface="Consolas" panose="020B0609020204030204" pitchFamily="49" charset="0"/>
              </a:rPr>
              <a:t>double </a:t>
            </a:r>
            <a:r>
              <a:rPr lang="en-US" sz="1700" dirty="0" err="1">
                <a:latin typeface="Consolas" panose="020B0609020204030204" pitchFamily="49" charset="0"/>
              </a:rPr>
              <a:t>my_abs</a:t>
            </a:r>
            <a:r>
              <a:rPr lang="en-US" sz="1700" dirty="0">
                <a:latin typeface="Consolas" panose="020B0609020204030204" pitchFamily="49" charset="0"/>
              </a:rPr>
              <a:t>( double x );</a:t>
            </a:r>
          </a:p>
          <a:p>
            <a:pPr marL="800100" lvl="2" indent="0">
              <a:buNone/>
            </a:pPr>
            <a:r>
              <a:rPr lang="en-US" sz="1700" dirty="0" err="1">
                <a:latin typeface="Consolas" panose="020B0609020204030204" pitchFamily="49" charset="0"/>
              </a:rPr>
              <a:t>int</a:t>
            </a:r>
            <a:r>
              <a:rPr lang="en-US" sz="1700" dirty="0">
                <a:latin typeface="Consolas" panose="020B0609020204030204" pitchFamily="49" charset="0"/>
              </a:rPr>
              <a:t> main();</a:t>
            </a:r>
          </a:p>
          <a:p>
            <a:pPr marL="800100" lvl="2" indent="0">
              <a:buNone/>
            </a:pPr>
            <a:endParaRPr lang="en-US" sz="1700" dirty="0">
              <a:latin typeface="Consolas" panose="020B0609020204030204" pitchFamily="49" charset="0"/>
            </a:endParaRPr>
          </a:p>
          <a:p>
            <a:pPr marL="800100" lvl="2" indent="0">
              <a:buNone/>
            </a:pPr>
            <a:r>
              <a:rPr lang="en-US" sz="1700" dirty="0">
                <a:latin typeface="Consolas" panose="020B0609020204030204" pitchFamily="49" charset="0"/>
              </a:rPr>
              <a:t>// Function definitions</a:t>
            </a:r>
          </a:p>
          <a:p>
            <a:pPr marL="800100" lvl="2" indent="0">
              <a:buNone/>
            </a:pPr>
            <a:r>
              <a:rPr lang="en-US" sz="1700" dirty="0" err="1">
                <a:latin typeface="Consolas" panose="020B0609020204030204" pitchFamily="49" charset="0"/>
              </a:rPr>
              <a:t>int</a:t>
            </a:r>
            <a:r>
              <a:rPr lang="en-US" sz="1700" dirty="0">
                <a:latin typeface="Consolas" panose="020B0609020204030204" pitchFamily="49" charset="0"/>
              </a:rPr>
              <a:t> main() {</a:t>
            </a:r>
          </a:p>
          <a:p>
            <a:pPr marL="800100" lvl="2" indent="0">
              <a:buNone/>
            </a:pPr>
            <a:r>
              <a:rPr lang="en-US" sz="1700" dirty="0">
                <a:latin typeface="Consolas" panose="020B0609020204030204" pitchFamily="49" charset="0"/>
              </a:rPr>
              <a:t>    double z{};</a:t>
            </a:r>
          </a:p>
          <a:p>
            <a:pPr marL="800100" lvl="2" indent="0">
              <a:buNone/>
            </a:pPr>
            <a:r>
              <a:rPr lang="en-US" sz="1700" dirty="0">
                <a:latin typeface="Consolas" panose="020B0609020204030204" pitchFamily="49" charset="0"/>
              </a:rPr>
              <a:t>    </a:t>
            </a:r>
            <a:r>
              <a:rPr lang="en-US" sz="1700" dirty="0" err="1">
                <a:latin typeface="Consolas" panose="020B0609020204030204" pitchFamily="49" charset="0"/>
              </a:rPr>
              <a:t>std</a:t>
            </a:r>
            <a:r>
              <a:rPr lang="en-US" sz="1700" dirty="0">
                <a:latin typeface="Consolas" panose="020B0609020204030204" pitchFamily="49" charset="0"/>
              </a:rPr>
              <a:t>::</a:t>
            </a:r>
            <a:r>
              <a:rPr lang="en-US" sz="1700" dirty="0" err="1">
                <a:latin typeface="Consolas" panose="020B0609020204030204" pitchFamily="49" charset="0"/>
              </a:rPr>
              <a:t>cout</a:t>
            </a:r>
            <a:r>
              <a:rPr lang="en-US" sz="1700" dirty="0">
                <a:latin typeface="Consolas" panose="020B0609020204030204" pitchFamily="49" charset="0"/>
              </a:rPr>
              <a:t> &lt;&lt; "Enter a real number: ";</a:t>
            </a:r>
          </a:p>
          <a:p>
            <a:pPr marL="800100" lvl="2" indent="0">
              <a:buNone/>
            </a:pPr>
            <a:r>
              <a:rPr lang="en-US" sz="1700" dirty="0">
                <a:latin typeface="Consolas" panose="020B0609020204030204" pitchFamily="49" charset="0"/>
              </a:rPr>
              <a:t>    </a:t>
            </a:r>
            <a:r>
              <a:rPr lang="en-US" sz="1700" dirty="0" err="1">
                <a:latin typeface="Consolas" panose="020B0609020204030204" pitchFamily="49" charset="0"/>
              </a:rPr>
              <a:t>std</a:t>
            </a:r>
            <a:r>
              <a:rPr lang="en-US" sz="1700" dirty="0">
                <a:latin typeface="Consolas" panose="020B0609020204030204" pitchFamily="49" charset="0"/>
              </a:rPr>
              <a:t>::</a:t>
            </a:r>
            <a:r>
              <a:rPr lang="en-US" sz="1700" dirty="0" err="1">
                <a:latin typeface="Consolas" panose="020B0609020204030204" pitchFamily="49" charset="0"/>
              </a:rPr>
              <a:t>cin</a:t>
            </a:r>
            <a:r>
              <a:rPr lang="en-US" sz="1700" dirty="0">
                <a:latin typeface="Consolas" panose="020B0609020204030204" pitchFamily="49" charset="0"/>
              </a:rPr>
              <a:t> &gt;&gt; z;</a:t>
            </a:r>
          </a:p>
          <a:p>
            <a:pPr marL="800100" lvl="2" indent="0">
              <a:buNone/>
            </a:pPr>
            <a:endParaRPr lang="en-US" sz="1700" dirty="0">
              <a:latin typeface="Consolas" panose="020B0609020204030204" pitchFamily="49" charset="0"/>
            </a:endParaRPr>
          </a:p>
          <a:p>
            <a:pPr marL="800100" lvl="2" indent="0">
              <a:buNone/>
            </a:pPr>
            <a:r>
              <a:rPr lang="en-US" sz="1700" dirty="0">
                <a:latin typeface="Consolas" panose="020B0609020204030204" pitchFamily="49" charset="0"/>
              </a:rPr>
              <a:t>    </a:t>
            </a:r>
            <a:r>
              <a:rPr lang="en-US" sz="1700" dirty="0" err="1">
                <a:latin typeface="Consolas" panose="020B0609020204030204" pitchFamily="49" charset="0"/>
              </a:rPr>
              <a:t>std</a:t>
            </a:r>
            <a:r>
              <a:rPr lang="en-US" sz="1700" dirty="0">
                <a:latin typeface="Consolas" panose="020B0609020204030204" pitchFamily="49" charset="0"/>
              </a:rPr>
              <a:t>::</a:t>
            </a:r>
            <a:r>
              <a:rPr lang="en-US" sz="1700" dirty="0" err="1">
                <a:latin typeface="Consolas" panose="020B0609020204030204" pitchFamily="49" charset="0"/>
              </a:rPr>
              <a:t>cout</a:t>
            </a:r>
            <a:r>
              <a:rPr lang="en-US" sz="1700" dirty="0">
                <a:latin typeface="Consolas" panose="020B0609020204030204" pitchFamily="49" charset="0"/>
              </a:rPr>
              <a:t> &lt;&lt; </a:t>
            </a:r>
            <a:r>
              <a:rPr lang="en-US" sz="1700" dirty="0" err="1">
                <a:latin typeface="Consolas" panose="020B0609020204030204" pitchFamily="49" charset="0"/>
              </a:rPr>
              <a:t>my_abs</a:t>
            </a:r>
            <a:r>
              <a:rPr lang="en-US" sz="1700" dirty="0">
                <a:latin typeface="Consolas" panose="020B0609020204030204" pitchFamily="49" charset="0"/>
              </a:rPr>
              <a:t>( </a:t>
            </a:r>
            <a:r>
              <a:rPr lang="en-US" sz="1700" dirty="0" err="1">
                <a:latin typeface="Consolas" panose="020B0609020204030204" pitchFamily="49" charset="0"/>
              </a:rPr>
              <a:t>my_abs</a:t>
            </a:r>
            <a:r>
              <a:rPr lang="en-US" sz="1700" dirty="0">
                <a:latin typeface="Consolas" panose="020B0609020204030204" pitchFamily="49" charset="0"/>
              </a:rPr>
              <a:t>( z ) - 1.0 ) &lt;&lt; </a:t>
            </a:r>
            <a:r>
              <a:rPr lang="en-US" sz="1700" dirty="0" err="1">
                <a:latin typeface="Consolas" panose="020B0609020204030204" pitchFamily="49" charset="0"/>
              </a:rPr>
              <a:t>std</a:t>
            </a:r>
            <a:r>
              <a:rPr lang="en-US" sz="1700" dirty="0">
                <a:latin typeface="Consolas" panose="020B0609020204030204" pitchFamily="49" charset="0"/>
              </a:rPr>
              <a:t>::</a:t>
            </a:r>
            <a:r>
              <a:rPr lang="en-US" sz="1700" dirty="0" err="1">
                <a:latin typeface="Consolas" panose="020B0609020204030204" pitchFamily="49" charset="0"/>
              </a:rPr>
              <a:t>endl</a:t>
            </a:r>
            <a:r>
              <a:rPr lang="en-US" sz="1700" dirty="0">
                <a:latin typeface="Consolas" panose="020B0609020204030204" pitchFamily="49" charset="0"/>
              </a:rPr>
              <a:t>;</a:t>
            </a:r>
          </a:p>
          <a:p>
            <a:pPr marL="800100" lvl="2" indent="0">
              <a:buNone/>
            </a:pPr>
            <a:r>
              <a:rPr lang="en-US" sz="1700" dirty="0">
                <a:latin typeface="Consolas" panose="020B0609020204030204" pitchFamily="49" charset="0"/>
              </a:rPr>
              <a:t>    return 0;</a:t>
            </a:r>
          </a:p>
          <a:p>
            <a:pPr marL="800100" lvl="2" indent="0">
              <a:buNone/>
            </a:pPr>
            <a:r>
              <a:rPr lang="en-US" sz="1700" dirty="0">
                <a:latin typeface="Consolas" panose="020B0609020204030204" pitchFamily="49" charset="0"/>
              </a:rPr>
              <a:t>}</a:t>
            </a:r>
            <a:endParaRPr lang="en-US" sz="1700" dirty="0"/>
          </a:p>
        </p:txBody>
      </p:sp>
      <p:sp>
        <p:nvSpPr>
          <p:cNvPr id="6" name="Rounded Rectangle 5"/>
          <p:cNvSpPr/>
          <p:nvPr/>
        </p:nvSpPr>
        <p:spPr>
          <a:xfrm>
            <a:off x="4024400" y="5124198"/>
            <a:ext cx="1461932" cy="26720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ounded Rectangle 6"/>
          <p:cNvSpPr/>
          <p:nvPr/>
        </p:nvSpPr>
        <p:spPr>
          <a:xfrm>
            <a:off x="4024400" y="5124198"/>
            <a:ext cx="2203784" cy="26720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ounded Rectangle 7"/>
          <p:cNvSpPr/>
          <p:nvPr/>
        </p:nvSpPr>
        <p:spPr>
          <a:xfrm>
            <a:off x="3059832" y="5124198"/>
            <a:ext cx="3384376" cy="26720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ustDataLst>
      <p:tags r:id="rId1"/>
    </p:custDataLst>
    <p:extLst>
      <p:ext uri="{BB962C8B-B14F-4D97-AF65-F5344CB8AC3E}">
        <p14:creationId xmlns:p14="http://schemas.microsoft.com/office/powerpoint/2010/main" val="77680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7"/>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Functions used in algebraic expressions</a:t>
            </a:r>
          </a:p>
        </p:txBody>
      </p:sp>
      <p:sp>
        <p:nvSpPr>
          <p:cNvPr id="3" name="Content Placeholder 2"/>
          <p:cNvSpPr>
            <a:spLocks noGrp="1"/>
          </p:cNvSpPr>
          <p:nvPr>
            <p:ph idx="1"/>
          </p:nvPr>
        </p:nvSpPr>
        <p:spPr>
          <a:xfrm>
            <a:off x="457200" y="1600200"/>
            <a:ext cx="8686800" cy="4525963"/>
          </a:xfrm>
        </p:spPr>
        <p:txBody>
          <a:bodyPr/>
          <a:lstStyle/>
          <a:p>
            <a:r>
              <a:rPr lang="en-US" dirty="0"/>
              <a:t>We could use the absolute value function inside another function:</a:t>
            </a:r>
          </a:p>
          <a:p>
            <a:pPr marL="800100" lvl="2" indent="0">
              <a:buNone/>
            </a:pPr>
            <a:r>
              <a:rPr lang="en-US" sz="1700" dirty="0">
                <a:latin typeface="Consolas" panose="020B0609020204030204" pitchFamily="49" charset="0"/>
              </a:rPr>
              <a:t>// Function declarations</a:t>
            </a:r>
          </a:p>
          <a:p>
            <a:pPr marL="800100" lvl="2" indent="0">
              <a:buNone/>
            </a:pPr>
            <a:r>
              <a:rPr lang="en-US" sz="1700" dirty="0">
                <a:latin typeface="Consolas" panose="020B0609020204030204" pitchFamily="49" charset="0"/>
              </a:rPr>
              <a:t>double </a:t>
            </a:r>
            <a:r>
              <a:rPr lang="en-US" sz="1700" dirty="0" err="1">
                <a:latin typeface="Consolas" panose="020B0609020204030204" pitchFamily="49" charset="0"/>
              </a:rPr>
              <a:t>my_abs</a:t>
            </a:r>
            <a:r>
              <a:rPr lang="en-US" sz="1700" dirty="0">
                <a:latin typeface="Consolas" panose="020B0609020204030204" pitchFamily="49" charset="0"/>
              </a:rPr>
              <a:t>( double x );</a:t>
            </a:r>
          </a:p>
          <a:p>
            <a:pPr marL="800100" lvl="2" indent="0">
              <a:buNone/>
            </a:pPr>
            <a:r>
              <a:rPr lang="en-US" sz="1700" dirty="0">
                <a:latin typeface="Consolas" panose="020B0609020204030204" pitchFamily="49" charset="0"/>
              </a:rPr>
              <a:t>double W( double x );</a:t>
            </a:r>
          </a:p>
          <a:p>
            <a:pPr marL="800100" lvl="2" indent="0">
              <a:buNone/>
            </a:pPr>
            <a:r>
              <a:rPr lang="en-US" sz="1700" dirty="0" err="1">
                <a:latin typeface="Consolas" panose="020B0609020204030204" pitchFamily="49" charset="0"/>
              </a:rPr>
              <a:t>int</a:t>
            </a:r>
            <a:r>
              <a:rPr lang="en-US" sz="1700" dirty="0">
                <a:latin typeface="Consolas" panose="020B0609020204030204" pitchFamily="49" charset="0"/>
              </a:rPr>
              <a:t> main();</a:t>
            </a:r>
          </a:p>
          <a:p>
            <a:pPr marL="800100" lvl="2" indent="0">
              <a:buNone/>
            </a:pPr>
            <a:endParaRPr lang="en-US" sz="1700" dirty="0">
              <a:latin typeface="Consolas" panose="020B0609020204030204" pitchFamily="49" charset="0"/>
            </a:endParaRPr>
          </a:p>
          <a:p>
            <a:pPr marL="800100" lvl="2" indent="0">
              <a:buNone/>
            </a:pPr>
            <a:r>
              <a:rPr lang="en-US" sz="1700" dirty="0">
                <a:latin typeface="Consolas" panose="020B0609020204030204" pitchFamily="49" charset="0"/>
              </a:rPr>
              <a:t>// Function definitions</a:t>
            </a:r>
          </a:p>
          <a:p>
            <a:pPr marL="800100" lvl="2" indent="0">
              <a:buNone/>
            </a:pPr>
            <a:r>
              <a:rPr lang="en-US" sz="1700" dirty="0">
                <a:latin typeface="Consolas" panose="020B0609020204030204" pitchFamily="49" charset="0"/>
              </a:rPr>
              <a:t>double W( double x ) {</a:t>
            </a:r>
          </a:p>
          <a:p>
            <a:pPr marL="800100" lvl="2" indent="0">
              <a:buNone/>
            </a:pPr>
            <a:r>
              <a:rPr lang="en-US" sz="1700" dirty="0">
                <a:latin typeface="Consolas" panose="020B0609020204030204" pitchFamily="49" charset="0"/>
              </a:rPr>
              <a:t>    return </a:t>
            </a:r>
            <a:r>
              <a:rPr lang="en-US" sz="1700" dirty="0" err="1">
                <a:latin typeface="Consolas" panose="020B0609020204030204" pitchFamily="49" charset="0"/>
              </a:rPr>
              <a:t>my_abs</a:t>
            </a:r>
            <a:r>
              <a:rPr lang="en-US" sz="1700" dirty="0">
                <a:latin typeface="Consolas" panose="020B0609020204030204" pitchFamily="49" charset="0"/>
              </a:rPr>
              <a:t>( </a:t>
            </a:r>
            <a:r>
              <a:rPr lang="en-US" sz="1700" dirty="0" err="1">
                <a:latin typeface="Consolas" panose="020B0609020204030204" pitchFamily="49" charset="0"/>
              </a:rPr>
              <a:t>my_abs</a:t>
            </a:r>
            <a:r>
              <a:rPr lang="en-US" sz="1700" dirty="0">
                <a:latin typeface="Consolas" panose="020B0609020204030204" pitchFamily="49" charset="0"/>
              </a:rPr>
              <a:t>( 3.0*x ) - 3.0 );</a:t>
            </a:r>
          </a:p>
          <a:p>
            <a:pPr marL="800100" lvl="2" indent="0">
              <a:buNone/>
            </a:pPr>
            <a:r>
              <a:rPr lang="en-US" sz="1700" dirty="0">
                <a:latin typeface="Consolas" panose="020B0609020204030204" pitchFamily="49" charset="0"/>
              </a:rPr>
              <a:t>}</a:t>
            </a:r>
          </a:p>
          <a:p>
            <a:pPr marL="800100" lvl="2" indent="0">
              <a:buNone/>
            </a:pPr>
            <a:endParaRPr lang="en-US" sz="1700" dirty="0">
              <a:latin typeface="Consolas" panose="020B0609020204030204" pitchFamily="49"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701442198"/>
              </p:ext>
            </p:extLst>
          </p:nvPr>
        </p:nvGraphicFramePr>
        <p:xfrm>
          <a:off x="5348288" y="2852738"/>
          <a:ext cx="935037" cy="506412"/>
        </p:xfrm>
        <a:graphic>
          <a:graphicData uri="http://schemas.openxmlformats.org/presentationml/2006/ole">
            <mc:AlternateContent xmlns:mc="http://schemas.openxmlformats.org/markup-compatibility/2006">
              <mc:Choice xmlns:v="urn:schemas-microsoft-com:vml" Requires="v">
                <p:oleObj spid="_x0000_s2050" name="Equation" r:id="rId4" imgW="469800" imgH="253800" progId="Equation.DSMT4">
                  <p:embed/>
                </p:oleObj>
              </mc:Choice>
              <mc:Fallback>
                <p:oleObj name="Equation" r:id="rId4" imgW="469800" imgH="253800" progId="Equation.DSMT4">
                  <p:embed/>
                  <p:pic>
                    <p:nvPicPr>
                      <p:cNvPr id="6" name="Object 5"/>
                      <p:cNvPicPr>
                        <a:picLocks noChangeAspect="1" noChangeArrowheads="1"/>
                      </p:cNvPicPr>
                      <p:nvPr/>
                    </p:nvPicPr>
                    <p:blipFill>
                      <a:blip r:embed="rId5"/>
                      <a:srcRect/>
                      <a:stretch>
                        <a:fillRect/>
                      </a:stretch>
                    </p:blipFill>
                    <p:spPr bwMode="auto">
                      <a:xfrm>
                        <a:off x="5348288" y="2852738"/>
                        <a:ext cx="935037"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ustDataLst>
      <p:tags r:id="rId2"/>
    </p:custDataLst>
    <p:extLst>
      <p:ext uri="{BB962C8B-B14F-4D97-AF65-F5344CB8AC3E}">
        <p14:creationId xmlns:p14="http://schemas.microsoft.com/office/powerpoint/2010/main" val="4186038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Outline</a:t>
            </a:r>
          </a:p>
        </p:txBody>
      </p:sp>
      <p:sp>
        <p:nvSpPr>
          <p:cNvPr id="3" name="Content Placeholder 2"/>
          <p:cNvSpPr>
            <a:spLocks noGrp="1"/>
          </p:cNvSpPr>
          <p:nvPr>
            <p:ph idx="1"/>
          </p:nvPr>
        </p:nvSpPr>
        <p:spPr/>
        <p:txBody>
          <a:bodyPr/>
          <a:lstStyle/>
          <a:p>
            <a:r>
              <a:rPr lang="en-CA" dirty="0"/>
              <a:t>In this lesson, we will:</a:t>
            </a:r>
          </a:p>
          <a:p>
            <a:pPr lvl="1"/>
            <a:r>
              <a:rPr lang="en-US" dirty="0"/>
              <a:t>Describe the idea of reusing code</a:t>
            </a:r>
          </a:p>
          <a:p>
            <a:pPr lvl="2"/>
            <a:r>
              <a:rPr lang="en-US" dirty="0"/>
              <a:t>Specifically, the issues with cutting and pasting code</a:t>
            </a:r>
          </a:p>
          <a:p>
            <a:pPr lvl="1"/>
            <a:r>
              <a:rPr lang="en-US" dirty="0"/>
              <a:t>Describe functions in C++</a:t>
            </a:r>
          </a:p>
          <a:p>
            <a:pPr lvl="1"/>
            <a:r>
              <a:rPr lang="en-US" dirty="0"/>
              <a:t>Look at how parameters can be used in the function body</a:t>
            </a:r>
          </a:p>
          <a:p>
            <a:pPr lvl="1"/>
            <a:r>
              <a:rPr lang="en-US" dirty="0"/>
              <a:t>We will look at implementing</a:t>
            </a:r>
          </a:p>
          <a:p>
            <a:pPr lvl="2"/>
            <a:r>
              <a:rPr lang="en-US" dirty="0"/>
              <a:t>A simple sine function</a:t>
            </a:r>
          </a:p>
          <a:p>
            <a:pPr lvl="2"/>
            <a:r>
              <a:rPr lang="en-US" dirty="0"/>
              <a:t>An absolute value function</a:t>
            </a:r>
          </a:p>
          <a:p>
            <a:pPr lvl="2"/>
            <a:r>
              <a:rPr lang="en-US" dirty="0"/>
              <a:t>The maximum of two parameters</a:t>
            </a:r>
          </a:p>
          <a:p>
            <a:pPr lvl="2"/>
            <a:r>
              <a:rPr lang="en-US" dirty="0"/>
              <a:t>A function that evaluates a cubic polynomial at a point</a:t>
            </a:r>
          </a:p>
          <a:p>
            <a:pPr lvl="2"/>
            <a:r>
              <a:rPr lang="en-US" dirty="0"/>
              <a:t>The maximum of three parameters</a:t>
            </a:r>
          </a:p>
          <a:p>
            <a:pPr lvl="1"/>
            <a:r>
              <a:rPr lang="en-US" dirty="0"/>
              <a:t>Look at how to use a function call within a function</a:t>
            </a:r>
          </a:p>
          <a:p>
            <a:pPr lvl="1"/>
            <a:r>
              <a:rPr lang="en-US" dirty="0"/>
              <a:t>See numerous examples</a:t>
            </a:r>
            <a:endParaRPr lang="en-CA" dirty="0"/>
          </a:p>
          <a:p>
            <a:pPr marL="457200" lvl="1" indent="0">
              <a:buNone/>
            </a:pPr>
            <a:endParaRPr lang="en-CA" dirty="0"/>
          </a:p>
        </p:txBody>
      </p:sp>
    </p:spTree>
    <p:extLst>
      <p:ext uri="{BB962C8B-B14F-4D97-AF65-F5344CB8AC3E}">
        <p14:creationId xmlns:p14="http://schemas.microsoft.com/office/powerpoint/2010/main" val="38574437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238" t="52040" r="72955" b="2307"/>
          <a:stretch/>
        </p:blipFill>
        <p:spPr bwMode="auto">
          <a:xfrm>
            <a:off x="5616149" y="1399835"/>
            <a:ext cx="3564363" cy="2665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CA" dirty="0"/>
              <a:t>Functions used in algebraic expressions</a:t>
            </a:r>
          </a:p>
        </p:txBody>
      </p:sp>
      <p:sp>
        <p:nvSpPr>
          <p:cNvPr id="3" name="Content Placeholder 2"/>
          <p:cNvSpPr>
            <a:spLocks noGrp="1"/>
          </p:cNvSpPr>
          <p:nvPr>
            <p:ph idx="1"/>
          </p:nvPr>
        </p:nvSpPr>
        <p:spPr>
          <a:xfrm>
            <a:off x="457200" y="1600200"/>
            <a:ext cx="8686800" cy="4525963"/>
          </a:xfrm>
        </p:spPr>
        <p:txBody>
          <a:bodyPr>
            <a:normAutofit lnSpcReduction="10000"/>
          </a:bodyPr>
          <a:lstStyle/>
          <a:p>
            <a:r>
              <a:rPr lang="en-US" dirty="0"/>
              <a:t>Here we use the function </a:t>
            </a:r>
            <a:r>
              <a:rPr lang="en-US" dirty="0">
                <a:latin typeface="Consolas" panose="020B0609020204030204" pitchFamily="49" charset="0"/>
              </a:rPr>
              <a:t>W</a:t>
            </a:r>
            <a:r>
              <a:rPr lang="en-US" dirty="0"/>
              <a:t> in a program:</a:t>
            </a:r>
          </a:p>
          <a:p>
            <a:pPr marL="800100" lvl="2" indent="0">
              <a:buNone/>
            </a:pPr>
            <a:r>
              <a:rPr lang="en-US" sz="1600" dirty="0">
                <a:latin typeface="Consolas" panose="020B0609020204030204" pitchFamily="49" charset="0"/>
              </a:rPr>
              <a:t>#include &lt;</a:t>
            </a:r>
            <a:r>
              <a:rPr lang="en-US" sz="1600" dirty="0" err="1">
                <a:latin typeface="Consolas" panose="020B0609020204030204" pitchFamily="49" charset="0"/>
              </a:rPr>
              <a:t>iostream</a:t>
            </a:r>
            <a:r>
              <a:rPr lang="en-US" sz="1600" dirty="0">
                <a:latin typeface="Consolas" panose="020B0609020204030204" pitchFamily="49" charset="0"/>
              </a:rPr>
              <a:t>&gt;</a:t>
            </a:r>
          </a:p>
          <a:p>
            <a:pPr marL="800100" lvl="2" indent="0">
              <a:buNone/>
            </a:pPr>
            <a:endParaRPr lang="en-US" sz="1600" dirty="0">
              <a:latin typeface="Consolas" panose="020B0609020204030204" pitchFamily="49" charset="0"/>
            </a:endParaRPr>
          </a:p>
          <a:p>
            <a:pPr marL="800100" lvl="2" indent="0">
              <a:buNone/>
            </a:pPr>
            <a:r>
              <a:rPr lang="en-US" sz="1600" dirty="0">
                <a:latin typeface="Consolas" panose="020B0609020204030204" pitchFamily="49" charset="0"/>
              </a:rPr>
              <a:t>// Function declarations</a:t>
            </a:r>
          </a:p>
          <a:p>
            <a:pPr marL="800100" lvl="2" indent="0">
              <a:buNone/>
            </a:pPr>
            <a:r>
              <a:rPr lang="en-US" sz="1600" dirty="0">
                <a:latin typeface="Consolas" panose="020B0609020204030204" pitchFamily="49" charset="0"/>
              </a:rPr>
              <a:t>double abs( double x );</a:t>
            </a:r>
          </a:p>
          <a:p>
            <a:pPr marL="800100" lvl="2" indent="0">
              <a:buNone/>
            </a:pPr>
            <a:r>
              <a:rPr lang="en-US" sz="1600" dirty="0">
                <a:latin typeface="Consolas" panose="020B0609020204030204" pitchFamily="49" charset="0"/>
              </a:rPr>
              <a:t>double W( double x );</a:t>
            </a:r>
          </a:p>
          <a:p>
            <a:pPr marL="800100" lvl="2" indent="0">
              <a:buNone/>
            </a:pPr>
            <a:r>
              <a:rPr lang="en-US" sz="1600" dirty="0" err="1">
                <a:latin typeface="Consolas" panose="020B0609020204030204" pitchFamily="49" charset="0"/>
              </a:rPr>
              <a:t>int</a:t>
            </a:r>
            <a:r>
              <a:rPr lang="en-US" sz="1600" dirty="0">
                <a:latin typeface="Consolas" panose="020B0609020204030204" pitchFamily="49" charset="0"/>
              </a:rPr>
              <a:t> main();</a:t>
            </a:r>
          </a:p>
          <a:p>
            <a:pPr marL="800100" lvl="2" indent="0">
              <a:buNone/>
            </a:pPr>
            <a:endParaRPr lang="en-US" sz="1600" dirty="0">
              <a:latin typeface="Consolas" panose="020B0609020204030204" pitchFamily="49" charset="0"/>
            </a:endParaRPr>
          </a:p>
          <a:p>
            <a:pPr marL="800100" lvl="2" indent="0">
              <a:buNone/>
            </a:pPr>
            <a:r>
              <a:rPr lang="en-US" sz="1600" dirty="0">
                <a:latin typeface="Consolas" panose="020B0609020204030204" pitchFamily="49" charset="0"/>
              </a:rPr>
              <a:t>// Function definitions</a:t>
            </a:r>
          </a:p>
          <a:p>
            <a:pPr marL="800100" lvl="2" indent="0">
              <a:buNone/>
            </a:pPr>
            <a:r>
              <a:rPr lang="en-US" sz="1600" dirty="0" err="1">
                <a:latin typeface="Consolas" panose="020B0609020204030204" pitchFamily="49" charset="0"/>
              </a:rPr>
              <a:t>int</a:t>
            </a:r>
            <a:r>
              <a:rPr lang="en-US" sz="1600" dirty="0">
                <a:latin typeface="Consolas" panose="020B0609020204030204" pitchFamily="49" charset="0"/>
              </a:rPr>
              <a:t> main() {</a:t>
            </a:r>
          </a:p>
          <a:p>
            <a:pPr marL="800100" lvl="2" indent="0">
              <a:buNone/>
            </a:pPr>
            <a:r>
              <a:rPr lang="en-US" sz="1600" dirty="0">
                <a:latin typeface="Consolas" panose="020B0609020204030204" pitchFamily="49" charset="0"/>
              </a:rPr>
              <a:t>    for ( </a:t>
            </a:r>
            <a:r>
              <a:rPr lang="en-US" sz="1600" dirty="0" err="1">
                <a:latin typeface="Consolas" panose="020B0609020204030204" pitchFamily="49" charset="0"/>
              </a:rPr>
              <a:t>int</a:t>
            </a:r>
            <a:r>
              <a:rPr lang="en-US" sz="1600" dirty="0">
                <a:latin typeface="Consolas" panose="020B0609020204030204" pitchFamily="49" charset="0"/>
              </a:rPr>
              <a:t> k{-20}; k &lt;= 20; ++k ) {</a:t>
            </a:r>
          </a:p>
          <a:p>
            <a:pPr marL="800100" lvl="2" indent="0">
              <a:buNone/>
            </a:pPr>
            <a:r>
              <a:rPr lang="en-US" sz="1600" dirty="0">
                <a:latin typeface="Consolas" panose="020B0609020204030204" pitchFamily="49" charset="0"/>
              </a:rPr>
              <a:t>        </a:t>
            </a:r>
            <a:r>
              <a:rPr lang="en-US" sz="1600" dirty="0" err="1">
                <a:latin typeface="Consolas" panose="020B0609020204030204" pitchFamily="49" charset="0"/>
              </a:rPr>
              <a:t>std</a:t>
            </a:r>
            <a:r>
              <a:rPr lang="en-US" sz="1600" dirty="0">
                <a:latin typeface="Consolas" panose="020B0609020204030204" pitchFamily="49" charset="0"/>
              </a:rPr>
              <a:t>::</a:t>
            </a:r>
            <a:r>
              <a:rPr lang="en-US" sz="1600" dirty="0" err="1">
                <a:latin typeface="Consolas" panose="020B0609020204030204" pitchFamily="49" charset="0"/>
              </a:rPr>
              <a:t>cout</a:t>
            </a:r>
            <a:r>
              <a:rPr lang="en-US" sz="1600" dirty="0">
                <a:latin typeface="Consolas" panose="020B0609020204030204" pitchFamily="49" charset="0"/>
              </a:rPr>
              <a:t> &lt;&lt; 0.1*k &lt;&lt; ", " &lt;&lt; W( 0.1*k ) &lt;&lt; </a:t>
            </a:r>
            <a:r>
              <a:rPr lang="en-US" sz="1600" dirty="0" err="1">
                <a:latin typeface="Consolas" panose="020B0609020204030204" pitchFamily="49" charset="0"/>
              </a:rPr>
              <a:t>std</a:t>
            </a:r>
            <a:r>
              <a:rPr lang="en-US" sz="1600" dirty="0">
                <a:latin typeface="Consolas" panose="020B0609020204030204" pitchFamily="49" charset="0"/>
              </a:rPr>
              <a:t>::</a:t>
            </a:r>
            <a:r>
              <a:rPr lang="en-US" sz="1600" dirty="0" err="1">
                <a:latin typeface="Consolas" panose="020B0609020204030204" pitchFamily="49" charset="0"/>
              </a:rPr>
              <a:t>endl</a:t>
            </a:r>
            <a:r>
              <a:rPr lang="en-US" sz="1600" dirty="0">
                <a:latin typeface="Consolas" panose="020B0609020204030204" pitchFamily="49" charset="0"/>
              </a:rPr>
              <a:t>; </a:t>
            </a:r>
          </a:p>
          <a:p>
            <a:pPr marL="800100" lvl="2" indent="0">
              <a:buNone/>
            </a:pPr>
            <a:r>
              <a:rPr lang="en-US" sz="1600" dirty="0">
                <a:latin typeface="Consolas" panose="020B0609020204030204" pitchFamily="49" charset="0"/>
              </a:rPr>
              <a:t>    }</a:t>
            </a:r>
          </a:p>
          <a:p>
            <a:pPr marL="800100" lvl="2" indent="0">
              <a:buNone/>
            </a:pPr>
            <a:r>
              <a:rPr lang="en-US" sz="1600" dirty="0">
                <a:latin typeface="Consolas" panose="020B0609020204030204" pitchFamily="49" charset="0"/>
              </a:rPr>
              <a:t>}</a:t>
            </a:r>
          </a:p>
          <a:p>
            <a:pPr marL="800100" lvl="2" indent="0">
              <a:buNone/>
            </a:pPr>
            <a:endParaRPr lang="en-US" sz="1600" dirty="0">
              <a:latin typeface="Consolas" panose="020B0609020204030204" pitchFamily="49" charset="0"/>
            </a:endParaRPr>
          </a:p>
          <a:p>
            <a:pPr marL="800100" lvl="2" indent="0">
              <a:buNone/>
            </a:pPr>
            <a:r>
              <a:rPr lang="en-US" sz="1600" dirty="0">
                <a:latin typeface="Consolas" panose="020B0609020204030204" pitchFamily="49" charset="0"/>
              </a:rPr>
              <a:t>// Include function definitions for </a:t>
            </a:r>
            <a:r>
              <a:rPr lang="en-US" sz="1600" dirty="0" err="1">
                <a:latin typeface="Consolas" panose="020B0609020204030204" pitchFamily="49" charset="0"/>
              </a:rPr>
              <a:t>my_abs</a:t>
            </a:r>
            <a:r>
              <a:rPr lang="en-US" sz="1600" dirty="0">
                <a:latin typeface="Consolas" panose="020B0609020204030204" pitchFamily="49" charset="0"/>
              </a:rPr>
              <a:t> and W</a:t>
            </a:r>
          </a:p>
          <a:p>
            <a:pPr marL="800100" lvl="2" indent="0">
              <a:buNone/>
            </a:pPr>
            <a:endParaRPr lang="en-US" sz="1700" dirty="0">
              <a:latin typeface="Consolas" panose="020B0609020204030204" pitchFamily="49" charset="0"/>
            </a:endParaRPr>
          </a:p>
        </p:txBody>
      </p:sp>
      <p:pic>
        <p:nvPicPr>
          <p:cNvPr id="5122" name="Picture 2" descr="C:\Users\Douglas\Desktop\v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2525" y="2194545"/>
            <a:ext cx="2420879" cy="195453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47068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maximum of three parameters</a:t>
            </a:r>
          </a:p>
        </p:txBody>
      </p:sp>
      <p:sp>
        <p:nvSpPr>
          <p:cNvPr id="3" name="Content Placeholder 2"/>
          <p:cNvSpPr>
            <a:spLocks noGrp="1"/>
          </p:cNvSpPr>
          <p:nvPr>
            <p:ph idx="1"/>
          </p:nvPr>
        </p:nvSpPr>
        <p:spPr/>
        <p:txBody>
          <a:bodyPr>
            <a:noAutofit/>
          </a:bodyPr>
          <a:lstStyle/>
          <a:p>
            <a:pPr marL="285750"/>
            <a:r>
              <a:rPr lang="en-US" dirty="0"/>
              <a:t>As the requirements for the function become more complex,</a:t>
            </a:r>
          </a:p>
          <a:p>
            <a:pPr marL="0" indent="0">
              <a:buNone/>
            </a:pPr>
            <a:r>
              <a:rPr lang="en-US" dirty="0"/>
              <a:t>	so do the implementations</a:t>
            </a:r>
          </a:p>
          <a:p>
            <a:pPr marL="800100" lvl="2" indent="0">
              <a:buNone/>
            </a:pPr>
            <a:r>
              <a:rPr lang="en-US" sz="1600" dirty="0">
                <a:latin typeface="Consolas" panose="020B0609020204030204" pitchFamily="49" charset="0"/>
              </a:rPr>
              <a:t>// Function declaration</a:t>
            </a:r>
          </a:p>
          <a:p>
            <a:pPr marL="800100" lvl="2" indent="0">
              <a:buNone/>
            </a:pPr>
            <a:r>
              <a:rPr lang="en-US" sz="1600" dirty="0">
                <a:latin typeface="Consolas" panose="020B0609020204030204" pitchFamily="49" charset="0"/>
              </a:rPr>
              <a:t>double max( double x, double y, double z );</a:t>
            </a:r>
          </a:p>
          <a:p>
            <a:pPr marL="800100" lvl="2" indent="0">
              <a:buNone/>
            </a:pPr>
            <a:endParaRPr lang="en-US" sz="1600" dirty="0">
              <a:latin typeface="Consolas" panose="020B0609020204030204" pitchFamily="49" charset="0"/>
            </a:endParaRPr>
          </a:p>
          <a:p>
            <a:pPr marL="800100" lvl="2" indent="0">
              <a:buNone/>
            </a:pPr>
            <a:r>
              <a:rPr lang="en-US" sz="1600" dirty="0">
                <a:latin typeface="Consolas" panose="020B0609020204030204" pitchFamily="49" charset="0"/>
              </a:rPr>
              <a:t>// Function definition</a:t>
            </a:r>
          </a:p>
          <a:p>
            <a:pPr marL="800100" lvl="2" indent="0">
              <a:buNone/>
            </a:pPr>
            <a:r>
              <a:rPr lang="en-US" sz="1600" dirty="0">
                <a:latin typeface="Consolas" panose="020B0609020204030204" pitchFamily="49" charset="0"/>
              </a:rPr>
              <a:t>double max( double x, double y, double z ) {</a:t>
            </a:r>
          </a:p>
          <a:p>
            <a:pPr marL="800100" lvl="2" indent="0">
              <a:buNone/>
            </a:pPr>
            <a:r>
              <a:rPr lang="en-US" sz="1600" dirty="0">
                <a:latin typeface="Consolas" panose="020B0609020204030204" pitchFamily="49" charset="0"/>
              </a:rPr>
              <a:t>    if ( (x &gt;= y) &amp;&amp; (x &gt;= z) ) {</a:t>
            </a:r>
          </a:p>
          <a:p>
            <a:pPr marL="800100" lvl="2" indent="0">
              <a:buNone/>
            </a:pPr>
            <a:r>
              <a:rPr lang="en-US" sz="1600" dirty="0">
                <a:latin typeface="Consolas" panose="020B0609020204030204" pitchFamily="49" charset="0"/>
              </a:rPr>
              <a:t>        return x;</a:t>
            </a:r>
          </a:p>
          <a:p>
            <a:pPr marL="800100" lvl="2" indent="0">
              <a:buNone/>
            </a:pPr>
            <a:r>
              <a:rPr lang="en-US" sz="1600" dirty="0">
                <a:latin typeface="Consolas" panose="020B0609020204030204" pitchFamily="49" charset="0"/>
              </a:rPr>
              <a:t>    } else if ( y &gt;= z ) {</a:t>
            </a:r>
          </a:p>
          <a:p>
            <a:pPr marL="800100" lvl="2" indent="0">
              <a:buNone/>
            </a:pPr>
            <a:r>
              <a:rPr lang="en-US" sz="1600" dirty="0">
                <a:latin typeface="Consolas" panose="020B0609020204030204" pitchFamily="49" charset="0"/>
              </a:rPr>
              <a:t>        return y;</a:t>
            </a:r>
          </a:p>
          <a:p>
            <a:pPr marL="800100" lvl="2" indent="0">
              <a:buNone/>
            </a:pPr>
            <a:r>
              <a:rPr lang="en-US" sz="1600" dirty="0">
                <a:latin typeface="Consolas" panose="020B0609020204030204" pitchFamily="49" charset="0"/>
              </a:rPr>
              <a:t>    } else {</a:t>
            </a:r>
          </a:p>
          <a:p>
            <a:pPr marL="800100" lvl="2" indent="0">
              <a:buNone/>
            </a:pPr>
            <a:r>
              <a:rPr lang="en-US" sz="1600" dirty="0">
                <a:latin typeface="Consolas" panose="020B0609020204030204" pitchFamily="49" charset="0"/>
              </a:rPr>
              <a:t>        return z;</a:t>
            </a:r>
          </a:p>
          <a:p>
            <a:pPr marL="800100" lvl="2" indent="0">
              <a:buNone/>
            </a:pPr>
            <a:r>
              <a:rPr lang="en-US" sz="1600" dirty="0">
                <a:latin typeface="Consolas" panose="020B0609020204030204" pitchFamily="49" charset="0"/>
              </a:rPr>
              <a:t>    }</a:t>
            </a:r>
          </a:p>
          <a:p>
            <a:pPr marL="800100" lvl="2" indent="0">
              <a:buNone/>
            </a:pPr>
            <a:r>
              <a:rPr lang="en-US" sz="1600" dirty="0">
                <a:latin typeface="Consolas" panose="020B0609020204030204" pitchFamily="49" charset="0"/>
              </a:rPr>
              <a:t>}</a:t>
            </a:r>
            <a:endParaRPr lang="en-US" sz="1600" dirty="0"/>
          </a:p>
        </p:txBody>
      </p:sp>
    </p:spTree>
    <p:custDataLst>
      <p:tags r:id="rId1"/>
    </p:custDataLst>
    <p:extLst>
      <p:ext uri="{BB962C8B-B14F-4D97-AF65-F5344CB8AC3E}">
        <p14:creationId xmlns:p14="http://schemas.microsoft.com/office/powerpoint/2010/main" val="40353687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maximum of three parameters</a:t>
            </a:r>
          </a:p>
        </p:txBody>
      </p:sp>
      <p:sp>
        <p:nvSpPr>
          <p:cNvPr id="3" name="Content Placeholder 2"/>
          <p:cNvSpPr>
            <a:spLocks noGrp="1"/>
          </p:cNvSpPr>
          <p:nvPr>
            <p:ph idx="1"/>
          </p:nvPr>
        </p:nvSpPr>
        <p:spPr/>
        <p:txBody>
          <a:bodyPr>
            <a:noAutofit/>
          </a:bodyPr>
          <a:lstStyle/>
          <a:p>
            <a:pPr marL="285750"/>
            <a:r>
              <a:rPr lang="en-US" dirty="0"/>
              <a:t>Although, at times, perhaps,</a:t>
            </a:r>
          </a:p>
          <a:p>
            <a:pPr marL="0" indent="0">
              <a:buNone/>
            </a:pPr>
            <a:r>
              <a:rPr lang="en-US" dirty="0"/>
              <a:t>	other functions can be used to simplify the implementation</a:t>
            </a:r>
          </a:p>
          <a:p>
            <a:pPr marL="800100" lvl="2" indent="0">
              <a:buNone/>
            </a:pPr>
            <a:r>
              <a:rPr lang="en-US" sz="1600" dirty="0">
                <a:latin typeface="Consolas" panose="020B0609020204030204" pitchFamily="49" charset="0"/>
              </a:rPr>
              <a:t>// Function declaration</a:t>
            </a:r>
          </a:p>
          <a:p>
            <a:pPr marL="800100" lvl="2" indent="0">
              <a:buNone/>
            </a:pPr>
            <a:r>
              <a:rPr lang="en-US" sz="1600" dirty="0">
                <a:latin typeface="Consolas" panose="020B0609020204030204" pitchFamily="49" charset="0"/>
              </a:rPr>
              <a:t>double max( double x, double y, double z );</a:t>
            </a:r>
          </a:p>
          <a:p>
            <a:pPr marL="800100" lvl="2" indent="0">
              <a:buNone/>
            </a:pPr>
            <a:endParaRPr lang="en-US" sz="1600" dirty="0">
              <a:latin typeface="Consolas" panose="020B0609020204030204" pitchFamily="49" charset="0"/>
            </a:endParaRPr>
          </a:p>
          <a:p>
            <a:pPr marL="800100" lvl="2" indent="0">
              <a:buNone/>
            </a:pPr>
            <a:r>
              <a:rPr lang="en-US" sz="1600" dirty="0">
                <a:latin typeface="Consolas" panose="020B0609020204030204" pitchFamily="49" charset="0"/>
              </a:rPr>
              <a:t>// Function definition</a:t>
            </a:r>
          </a:p>
          <a:p>
            <a:pPr marL="800100" lvl="2" indent="0">
              <a:buNone/>
            </a:pPr>
            <a:r>
              <a:rPr lang="en-US" sz="1600" dirty="0">
                <a:latin typeface="Consolas" panose="020B0609020204030204" pitchFamily="49" charset="0"/>
              </a:rPr>
              <a:t>double max( double x, double y, double z ) {</a:t>
            </a:r>
          </a:p>
          <a:p>
            <a:pPr marL="800100" lvl="2" indent="0">
              <a:buNone/>
            </a:pPr>
            <a:r>
              <a:rPr lang="en-US" sz="1600" dirty="0">
                <a:latin typeface="Consolas" panose="020B0609020204030204" pitchFamily="49" charset="0"/>
              </a:rPr>
              <a:t>    return max( max( x, y ), z );</a:t>
            </a:r>
          </a:p>
          <a:p>
            <a:pPr marL="800100" lvl="2" indent="0">
              <a:buNone/>
            </a:pPr>
            <a:r>
              <a:rPr lang="en-US" sz="1600" dirty="0">
                <a:latin typeface="Consolas" panose="020B0609020204030204" pitchFamily="49" charset="0"/>
              </a:rPr>
              <a:t>}</a:t>
            </a:r>
            <a:endParaRPr lang="en-US" sz="1600" dirty="0"/>
          </a:p>
        </p:txBody>
      </p:sp>
    </p:spTree>
    <p:custDataLst>
      <p:tags r:id="rId1"/>
    </p:custDataLst>
    <p:extLst>
      <p:ext uri="{BB962C8B-B14F-4D97-AF65-F5344CB8AC3E}">
        <p14:creationId xmlns:p14="http://schemas.microsoft.com/office/powerpoint/2010/main" val="12288753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factorial function</a:t>
            </a:r>
            <a:endParaRPr lang="en-CA" dirty="0"/>
          </a:p>
        </p:txBody>
      </p:sp>
      <p:sp>
        <p:nvSpPr>
          <p:cNvPr id="3" name="Content Placeholder 2"/>
          <p:cNvSpPr>
            <a:spLocks noGrp="1"/>
          </p:cNvSpPr>
          <p:nvPr>
            <p:ph idx="1"/>
          </p:nvPr>
        </p:nvSpPr>
        <p:spPr/>
        <p:txBody>
          <a:bodyPr>
            <a:normAutofit fontScale="92500" lnSpcReduction="10000"/>
          </a:bodyPr>
          <a:lstStyle/>
          <a:p>
            <a:r>
              <a:rPr lang="en-US" dirty="0"/>
              <a:t>Anything you have authored in </a:t>
            </a:r>
            <a:r>
              <a:rPr lang="en-US" dirty="0">
                <a:latin typeface="Consolas" panose="020B0609020204030204" pitchFamily="49" charset="0"/>
              </a:rPr>
              <a:t>main()</a:t>
            </a:r>
            <a:r>
              <a:rPr lang="en-US" dirty="0"/>
              <a:t> can also be part of a function</a:t>
            </a:r>
          </a:p>
          <a:p>
            <a:pPr lvl="1"/>
            <a:r>
              <a:rPr lang="en-US" dirty="0"/>
              <a:t>Consider this implementation of the factorial</a:t>
            </a:r>
          </a:p>
          <a:p>
            <a:pPr marL="857250" lvl="2" indent="0">
              <a:buNone/>
            </a:pPr>
            <a:r>
              <a:rPr lang="en-US" dirty="0">
                <a:latin typeface="Consolas" panose="020B0609020204030204" pitchFamily="49" charset="0"/>
              </a:rPr>
              <a:t>// Function declaration</a:t>
            </a:r>
          </a:p>
          <a:p>
            <a:pPr marL="857250" lvl="2" indent="0">
              <a:buNone/>
            </a:pPr>
            <a:r>
              <a:rPr lang="en-US" dirty="0" err="1">
                <a:latin typeface="Consolas" panose="020B0609020204030204" pitchFamily="49" charset="0"/>
              </a:rPr>
              <a:t>int</a:t>
            </a:r>
            <a:r>
              <a:rPr lang="en-US" dirty="0">
                <a:latin typeface="Consolas" panose="020B0609020204030204" pitchFamily="49" charset="0"/>
              </a:rPr>
              <a:t> factorial( </a:t>
            </a:r>
            <a:r>
              <a:rPr lang="en-US" dirty="0" err="1">
                <a:latin typeface="Consolas" panose="020B0609020204030204" pitchFamily="49" charset="0"/>
              </a:rPr>
              <a:t>int</a:t>
            </a:r>
            <a:r>
              <a:rPr lang="en-US" dirty="0">
                <a:latin typeface="Consolas" panose="020B0609020204030204" pitchFamily="49" charset="0"/>
              </a:rPr>
              <a:t> n );</a:t>
            </a:r>
          </a:p>
          <a:p>
            <a:pPr marL="857250" lvl="2" indent="0">
              <a:buNone/>
            </a:pPr>
            <a:endParaRPr lang="en-US" dirty="0">
              <a:latin typeface="Consolas" panose="020B0609020204030204" pitchFamily="49" charset="0"/>
            </a:endParaRPr>
          </a:p>
          <a:p>
            <a:pPr marL="857250" lvl="2" indent="0">
              <a:buNone/>
            </a:pPr>
            <a:r>
              <a:rPr lang="en-US" dirty="0">
                <a:latin typeface="Consolas" panose="020B0609020204030204" pitchFamily="49" charset="0"/>
              </a:rPr>
              <a:t>// Function definition</a:t>
            </a:r>
          </a:p>
          <a:p>
            <a:pPr marL="857250" lvl="2" indent="0">
              <a:buNone/>
            </a:pPr>
            <a:r>
              <a:rPr lang="en-US" dirty="0" err="1">
                <a:latin typeface="Consolas" panose="020B0609020204030204" pitchFamily="49" charset="0"/>
              </a:rPr>
              <a:t>int</a:t>
            </a:r>
            <a:r>
              <a:rPr lang="en-US" dirty="0">
                <a:latin typeface="Consolas" panose="020B0609020204030204" pitchFamily="49" charset="0"/>
              </a:rPr>
              <a:t> factorial( </a:t>
            </a:r>
            <a:r>
              <a:rPr lang="en-US" dirty="0" err="1">
                <a:latin typeface="Consolas" panose="020B0609020204030204" pitchFamily="49" charset="0"/>
              </a:rPr>
              <a:t>int</a:t>
            </a:r>
            <a:r>
              <a:rPr lang="en-US" dirty="0">
                <a:latin typeface="Consolas" panose="020B0609020204030204" pitchFamily="49" charset="0"/>
              </a:rPr>
              <a:t> n ) {</a:t>
            </a:r>
          </a:p>
          <a:p>
            <a:pPr marL="857250" lvl="2" indent="0">
              <a:buNone/>
            </a:pPr>
            <a:r>
              <a:rPr lang="en-US" dirty="0">
                <a:latin typeface="Consolas" panose="020B0609020204030204" pitchFamily="49" charset="0"/>
              </a:rPr>
              <a:t>    </a:t>
            </a:r>
            <a:r>
              <a:rPr lang="en-US" dirty="0" err="1">
                <a:latin typeface="Consolas" panose="020B0609020204030204" pitchFamily="49" charset="0"/>
              </a:rPr>
              <a:t>int</a:t>
            </a:r>
            <a:r>
              <a:rPr lang="en-US" dirty="0">
                <a:latin typeface="Consolas" panose="020B0609020204030204" pitchFamily="49" charset="0"/>
              </a:rPr>
              <a:t> result{1};</a:t>
            </a:r>
          </a:p>
          <a:p>
            <a:pPr marL="857250" lvl="2" indent="0">
              <a:buNone/>
            </a:pPr>
            <a:endParaRPr lang="en-US" dirty="0">
              <a:latin typeface="Consolas" panose="020B0609020204030204" pitchFamily="49" charset="0"/>
            </a:endParaRPr>
          </a:p>
          <a:p>
            <a:pPr marL="857250" lvl="2" indent="0">
              <a:buNone/>
            </a:pPr>
            <a:r>
              <a:rPr lang="en-US" dirty="0">
                <a:latin typeface="Consolas" panose="020B0609020204030204" pitchFamily="49" charset="0"/>
              </a:rPr>
              <a:t>    for ( </a:t>
            </a:r>
            <a:r>
              <a:rPr lang="en-US" dirty="0" err="1">
                <a:latin typeface="Consolas" panose="020B0609020204030204" pitchFamily="49" charset="0"/>
              </a:rPr>
              <a:t>int</a:t>
            </a:r>
            <a:r>
              <a:rPr lang="en-US" dirty="0">
                <a:latin typeface="Consolas" panose="020B0609020204030204" pitchFamily="49" charset="0"/>
              </a:rPr>
              <a:t> k{1}; k &lt;= n; ++k ) {</a:t>
            </a:r>
          </a:p>
          <a:p>
            <a:pPr marL="857250" lvl="2" indent="0">
              <a:buNone/>
            </a:pPr>
            <a:r>
              <a:rPr lang="en-US" dirty="0">
                <a:latin typeface="Consolas" panose="020B0609020204030204" pitchFamily="49" charset="0"/>
              </a:rPr>
              <a:t>        result *= k;</a:t>
            </a:r>
          </a:p>
          <a:p>
            <a:pPr marL="857250" lvl="2" indent="0">
              <a:buNone/>
            </a:pPr>
            <a:r>
              <a:rPr lang="en-US" dirty="0">
                <a:latin typeface="Consolas" panose="020B0609020204030204" pitchFamily="49" charset="0"/>
              </a:rPr>
              <a:t>    }</a:t>
            </a:r>
          </a:p>
          <a:p>
            <a:pPr marL="857250" lvl="2" indent="0">
              <a:buNone/>
            </a:pPr>
            <a:endParaRPr lang="en-US" dirty="0">
              <a:latin typeface="Consolas" panose="020B0609020204030204" pitchFamily="49" charset="0"/>
            </a:endParaRPr>
          </a:p>
          <a:p>
            <a:pPr marL="857250" lvl="2" indent="0">
              <a:buNone/>
            </a:pPr>
            <a:r>
              <a:rPr lang="en-US" dirty="0">
                <a:latin typeface="Consolas" panose="020B0609020204030204" pitchFamily="49" charset="0"/>
              </a:rPr>
              <a:t>    return result;</a:t>
            </a:r>
          </a:p>
          <a:p>
            <a:pPr marL="857250" lvl="2" indent="0">
              <a:buNone/>
            </a:pPr>
            <a:r>
              <a:rPr lang="en-US" dirty="0">
                <a:latin typeface="Consolas" panose="020B0609020204030204" pitchFamily="49" charset="0"/>
              </a:rPr>
              <a:t>}</a:t>
            </a:r>
            <a:endParaRPr lang="en-CA" dirty="0">
              <a:latin typeface="Consolas" panose="020B0609020204030204" pitchFamily="49"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2949454568"/>
              </p:ext>
            </p:extLst>
          </p:nvPr>
        </p:nvGraphicFramePr>
        <p:xfrm>
          <a:off x="5004048" y="2708920"/>
          <a:ext cx="3386137" cy="455612"/>
        </p:xfrm>
        <a:graphic>
          <a:graphicData uri="http://schemas.openxmlformats.org/presentationml/2006/ole">
            <mc:AlternateContent xmlns:mc="http://schemas.openxmlformats.org/markup-compatibility/2006">
              <mc:Choice xmlns:v="urn:schemas-microsoft-com:vml" Requires="v">
                <p:oleObj spid="_x0000_s3074" name="Equation" r:id="rId4" imgW="1701720" imgH="228600" progId="Equation.DSMT4">
                  <p:embed/>
                </p:oleObj>
              </mc:Choice>
              <mc:Fallback>
                <p:oleObj name="Equation" r:id="rId4" imgW="1701720" imgH="228600" progId="Equation.DSMT4">
                  <p:embed/>
                  <p:pic>
                    <p:nvPicPr>
                      <p:cNvPr id="4" name="Object 3"/>
                      <p:cNvPicPr>
                        <a:picLocks noChangeAspect="1" noChangeArrowheads="1"/>
                      </p:cNvPicPr>
                      <p:nvPr/>
                    </p:nvPicPr>
                    <p:blipFill>
                      <a:blip r:embed="rId5"/>
                      <a:srcRect/>
                      <a:stretch>
                        <a:fillRect/>
                      </a:stretch>
                    </p:blipFill>
                    <p:spPr bwMode="auto">
                      <a:xfrm>
                        <a:off x="5004048" y="2708920"/>
                        <a:ext cx="3386137"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981463966"/>
              </p:ext>
            </p:extLst>
          </p:nvPr>
        </p:nvGraphicFramePr>
        <p:xfrm>
          <a:off x="5292080" y="3213100"/>
          <a:ext cx="3132138" cy="455613"/>
        </p:xfrm>
        <a:graphic>
          <a:graphicData uri="http://schemas.openxmlformats.org/presentationml/2006/ole">
            <mc:AlternateContent xmlns:mc="http://schemas.openxmlformats.org/markup-compatibility/2006">
              <mc:Choice xmlns:v="urn:schemas-microsoft-com:vml" Requires="v">
                <p:oleObj spid="_x0000_s3075" name="Equation" r:id="rId6" imgW="1574640" imgH="228600" progId="Equation.DSMT4">
                  <p:embed/>
                </p:oleObj>
              </mc:Choice>
              <mc:Fallback>
                <p:oleObj name="Equation" r:id="rId6" imgW="1574640" imgH="228600" progId="Equation.DSMT4">
                  <p:embed/>
                  <p:pic>
                    <p:nvPicPr>
                      <p:cNvPr id="6" name="Object 5"/>
                      <p:cNvPicPr>
                        <a:picLocks noChangeAspect="1" noChangeArrowheads="1"/>
                      </p:cNvPicPr>
                      <p:nvPr/>
                    </p:nvPicPr>
                    <p:blipFill>
                      <a:blip r:embed="rId7"/>
                      <a:srcRect/>
                      <a:stretch>
                        <a:fillRect/>
                      </a:stretch>
                    </p:blipFill>
                    <p:spPr bwMode="auto">
                      <a:xfrm>
                        <a:off x="5292080" y="3213100"/>
                        <a:ext cx="3132138"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ounded Rectangle 7"/>
          <p:cNvSpPr/>
          <p:nvPr/>
        </p:nvSpPr>
        <p:spPr>
          <a:xfrm>
            <a:off x="1813924" y="3668713"/>
            <a:ext cx="1800200" cy="26720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ounded Rectangle 8"/>
          <p:cNvSpPr/>
          <p:nvPr/>
        </p:nvSpPr>
        <p:spPr>
          <a:xfrm>
            <a:off x="1763688" y="4187195"/>
            <a:ext cx="4104456" cy="100811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ounded Rectangle 9"/>
          <p:cNvSpPr/>
          <p:nvPr/>
        </p:nvSpPr>
        <p:spPr>
          <a:xfrm>
            <a:off x="1813924" y="5382936"/>
            <a:ext cx="1800200" cy="26720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ustDataLst>
      <p:tags r:id="rId2"/>
    </p:custDataLst>
    <p:extLst>
      <p:ext uri="{BB962C8B-B14F-4D97-AF65-F5344CB8AC3E}">
        <p14:creationId xmlns:p14="http://schemas.microsoft.com/office/powerpoint/2010/main" val="2674390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8"/>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9"/>
                                        </p:tgtEl>
                                        <p:attrNameLst>
                                          <p:attrName>style.visibility</p:attrName>
                                        </p:attrNameLst>
                                      </p:cBhvr>
                                      <p:to>
                                        <p:strVal val="hidden"/>
                                      </p:to>
                                    </p:set>
                                  </p:childTnLst>
                                </p:cTn>
                              </p:par>
                              <p:par>
                                <p:cTn id="49" presetID="1" presetClass="entr" presetSubtype="0"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Variations on the absolute value function</a:t>
            </a:r>
          </a:p>
        </p:txBody>
      </p:sp>
      <p:sp>
        <p:nvSpPr>
          <p:cNvPr id="3" name="Content Placeholder 2"/>
          <p:cNvSpPr>
            <a:spLocks noGrp="1"/>
          </p:cNvSpPr>
          <p:nvPr>
            <p:ph idx="1"/>
          </p:nvPr>
        </p:nvSpPr>
        <p:spPr/>
        <p:txBody>
          <a:bodyPr/>
          <a:lstStyle/>
          <a:p>
            <a:r>
              <a:rPr lang="en-US" dirty="0"/>
              <a:t>There are many equally valid ways of writing the same function:</a:t>
            </a:r>
            <a:endParaRPr lang="en-US" dirty="0">
              <a:latin typeface="Consolas" panose="020B0609020204030204" pitchFamily="49" charset="0"/>
            </a:endParaRPr>
          </a:p>
          <a:p>
            <a:pPr lvl="3"/>
            <a:endParaRPr lang="en-US" dirty="0"/>
          </a:p>
          <a:p>
            <a:pPr lvl="2"/>
            <a:endParaRPr lang="en-US" dirty="0"/>
          </a:p>
          <a:p>
            <a:pPr lvl="2"/>
            <a:endParaRPr lang="en-CA" dirty="0"/>
          </a:p>
        </p:txBody>
      </p:sp>
      <p:sp>
        <p:nvSpPr>
          <p:cNvPr id="4" name="Rectangle 3"/>
          <p:cNvSpPr/>
          <p:nvPr/>
        </p:nvSpPr>
        <p:spPr>
          <a:xfrm>
            <a:off x="323528" y="2132856"/>
            <a:ext cx="2952328" cy="1815882"/>
          </a:xfrm>
          <a:prstGeom prst="rect">
            <a:avLst/>
          </a:prstGeom>
        </p:spPr>
        <p:txBody>
          <a:bodyPr wrap="square">
            <a:spAutoFit/>
          </a:bodyPr>
          <a:lstStyle/>
          <a:p>
            <a:pPr indent="-114300"/>
            <a:r>
              <a:rPr lang="en-US" sz="1600" dirty="0">
                <a:latin typeface="Consolas" panose="020B0609020204030204" pitchFamily="49" charset="0"/>
              </a:rPr>
              <a:t>double abs( double x ) {</a:t>
            </a:r>
          </a:p>
          <a:p>
            <a:pPr indent="-114300"/>
            <a:r>
              <a:rPr lang="en-US" sz="1600" dirty="0">
                <a:latin typeface="Consolas" panose="020B0609020204030204" pitchFamily="49" charset="0"/>
              </a:rPr>
              <a:t>    if ( x &gt;= 0 ) {</a:t>
            </a:r>
          </a:p>
          <a:p>
            <a:pPr indent="-114300"/>
            <a:r>
              <a:rPr lang="en-US" sz="1600" dirty="0">
                <a:latin typeface="Consolas" panose="020B0609020204030204" pitchFamily="49" charset="0"/>
              </a:rPr>
              <a:t>        return x;</a:t>
            </a:r>
          </a:p>
          <a:p>
            <a:pPr indent="-114300"/>
            <a:r>
              <a:rPr lang="en-US" sz="1600" dirty="0">
                <a:latin typeface="Consolas" panose="020B0609020204030204" pitchFamily="49" charset="0"/>
              </a:rPr>
              <a:t>    } else {</a:t>
            </a:r>
          </a:p>
          <a:p>
            <a:pPr indent="-114300"/>
            <a:r>
              <a:rPr lang="en-US" sz="1600" dirty="0">
                <a:latin typeface="Consolas" panose="020B0609020204030204" pitchFamily="49" charset="0"/>
              </a:rPr>
              <a:t>        return -x;</a:t>
            </a:r>
          </a:p>
          <a:p>
            <a:pPr indent="-114300"/>
            <a:r>
              <a:rPr lang="en-US" sz="1600" dirty="0">
                <a:latin typeface="Consolas" panose="020B0609020204030204" pitchFamily="49" charset="0"/>
              </a:rPr>
              <a:t>    }</a:t>
            </a:r>
          </a:p>
          <a:p>
            <a:pPr indent="-114300"/>
            <a:r>
              <a:rPr lang="en-US" sz="1600" dirty="0">
                <a:latin typeface="Consolas" panose="020B0609020204030204" pitchFamily="49" charset="0"/>
              </a:rPr>
              <a:t>}</a:t>
            </a:r>
            <a:endParaRPr lang="en-US" sz="1600" dirty="0"/>
          </a:p>
        </p:txBody>
      </p:sp>
      <p:sp>
        <p:nvSpPr>
          <p:cNvPr id="7" name="Rectangle 6"/>
          <p:cNvSpPr/>
          <p:nvPr/>
        </p:nvSpPr>
        <p:spPr>
          <a:xfrm>
            <a:off x="4898628" y="1988840"/>
            <a:ext cx="3419872" cy="2800767"/>
          </a:xfrm>
          <a:prstGeom prst="rect">
            <a:avLst/>
          </a:prstGeom>
        </p:spPr>
        <p:txBody>
          <a:bodyPr wrap="square">
            <a:spAutoFit/>
          </a:bodyPr>
          <a:lstStyle/>
          <a:p>
            <a:pPr indent="-114300"/>
            <a:r>
              <a:rPr lang="en-US" sz="1600" dirty="0">
                <a:latin typeface="Consolas" panose="020B0609020204030204" pitchFamily="49" charset="0"/>
              </a:rPr>
              <a:t>double abs( double x ) {</a:t>
            </a:r>
          </a:p>
          <a:p>
            <a:pPr indent="-114300"/>
            <a:r>
              <a:rPr lang="en-US" sz="1600" dirty="0">
                <a:latin typeface="Consolas" panose="020B0609020204030204" pitchFamily="49" charset="0"/>
              </a:rPr>
              <a:t>    double result{};</a:t>
            </a:r>
          </a:p>
          <a:p>
            <a:pPr indent="-114300"/>
            <a:endParaRPr lang="en-US" sz="1600" dirty="0">
              <a:latin typeface="Consolas" panose="020B0609020204030204" pitchFamily="49" charset="0"/>
            </a:endParaRPr>
          </a:p>
          <a:p>
            <a:pPr indent="-114300"/>
            <a:r>
              <a:rPr lang="en-US" sz="1600" dirty="0">
                <a:latin typeface="Consolas" panose="020B0609020204030204" pitchFamily="49" charset="0"/>
              </a:rPr>
              <a:t>    if ( x &gt;= 0 ) {</a:t>
            </a:r>
          </a:p>
          <a:p>
            <a:pPr indent="-114300"/>
            <a:r>
              <a:rPr lang="en-US" sz="1600" dirty="0">
                <a:latin typeface="Consolas" panose="020B0609020204030204" pitchFamily="49" charset="0"/>
              </a:rPr>
              <a:t>        result = x;</a:t>
            </a:r>
          </a:p>
          <a:p>
            <a:pPr indent="-114300"/>
            <a:r>
              <a:rPr lang="en-US" sz="1600" dirty="0">
                <a:latin typeface="Consolas" panose="020B0609020204030204" pitchFamily="49" charset="0"/>
              </a:rPr>
              <a:t>    } else {</a:t>
            </a:r>
          </a:p>
          <a:p>
            <a:pPr indent="-114300"/>
            <a:r>
              <a:rPr lang="en-US" sz="1600" dirty="0">
                <a:latin typeface="Consolas" panose="020B0609020204030204" pitchFamily="49" charset="0"/>
              </a:rPr>
              <a:t>        result = -x;</a:t>
            </a:r>
          </a:p>
          <a:p>
            <a:pPr indent="-114300"/>
            <a:r>
              <a:rPr lang="en-US" sz="1600" dirty="0">
                <a:latin typeface="Consolas" panose="020B0609020204030204" pitchFamily="49" charset="0"/>
              </a:rPr>
              <a:t>    }</a:t>
            </a:r>
          </a:p>
          <a:p>
            <a:pPr indent="-114300"/>
            <a:endParaRPr lang="en-US" sz="1600" dirty="0">
              <a:latin typeface="Consolas" panose="020B0609020204030204" pitchFamily="49" charset="0"/>
            </a:endParaRPr>
          </a:p>
          <a:p>
            <a:pPr indent="-114300"/>
            <a:r>
              <a:rPr lang="en-US" sz="1600" dirty="0">
                <a:latin typeface="Consolas" panose="020B0609020204030204" pitchFamily="49" charset="0"/>
              </a:rPr>
              <a:t>    return result;</a:t>
            </a:r>
          </a:p>
          <a:p>
            <a:pPr indent="-114300"/>
            <a:r>
              <a:rPr lang="en-US" sz="1600" dirty="0">
                <a:latin typeface="Consolas" panose="020B0609020204030204" pitchFamily="49" charset="0"/>
              </a:rPr>
              <a:t>}</a:t>
            </a:r>
            <a:endParaRPr lang="en-US" sz="1600" dirty="0"/>
          </a:p>
        </p:txBody>
      </p:sp>
      <p:sp>
        <p:nvSpPr>
          <p:cNvPr id="8" name="Rectangle 7"/>
          <p:cNvSpPr/>
          <p:nvPr/>
        </p:nvSpPr>
        <p:spPr>
          <a:xfrm>
            <a:off x="683568" y="4066353"/>
            <a:ext cx="3312368" cy="2308324"/>
          </a:xfrm>
          <a:prstGeom prst="rect">
            <a:avLst/>
          </a:prstGeom>
        </p:spPr>
        <p:txBody>
          <a:bodyPr wrap="square">
            <a:spAutoFit/>
          </a:bodyPr>
          <a:lstStyle/>
          <a:p>
            <a:pPr indent="-114300"/>
            <a:r>
              <a:rPr lang="en-US" sz="1600" dirty="0">
                <a:latin typeface="Consolas" panose="020B0609020204030204" pitchFamily="49" charset="0"/>
              </a:rPr>
              <a:t>double abs( double x ) {</a:t>
            </a:r>
          </a:p>
          <a:p>
            <a:pPr indent="-114300"/>
            <a:r>
              <a:rPr lang="en-US" sz="1600" dirty="0">
                <a:latin typeface="Consolas" panose="020B0609020204030204" pitchFamily="49" charset="0"/>
              </a:rPr>
              <a:t>    double result{x};</a:t>
            </a:r>
          </a:p>
          <a:p>
            <a:pPr indent="-114300"/>
            <a:endParaRPr lang="en-US" sz="1600" dirty="0">
              <a:latin typeface="Consolas" panose="020B0609020204030204" pitchFamily="49" charset="0"/>
            </a:endParaRPr>
          </a:p>
          <a:p>
            <a:pPr indent="-114300"/>
            <a:r>
              <a:rPr lang="en-US" sz="1600" dirty="0">
                <a:latin typeface="Consolas" panose="020B0609020204030204" pitchFamily="49" charset="0"/>
              </a:rPr>
              <a:t>    if ( result &lt; 0 ) {</a:t>
            </a:r>
          </a:p>
          <a:p>
            <a:pPr indent="-114300"/>
            <a:r>
              <a:rPr lang="en-US" sz="1600" dirty="0">
                <a:latin typeface="Consolas" panose="020B0609020204030204" pitchFamily="49" charset="0"/>
              </a:rPr>
              <a:t>        result = -result;</a:t>
            </a:r>
          </a:p>
          <a:p>
            <a:pPr indent="-114300"/>
            <a:r>
              <a:rPr lang="en-US" sz="1600" dirty="0">
                <a:latin typeface="Consolas" panose="020B0609020204030204" pitchFamily="49" charset="0"/>
              </a:rPr>
              <a:t>    }</a:t>
            </a:r>
          </a:p>
          <a:p>
            <a:pPr indent="-114300"/>
            <a:endParaRPr lang="en-US" sz="1600" dirty="0">
              <a:latin typeface="Consolas" panose="020B0609020204030204" pitchFamily="49" charset="0"/>
            </a:endParaRPr>
          </a:p>
          <a:p>
            <a:pPr indent="-114300"/>
            <a:r>
              <a:rPr lang="en-US" sz="1600" dirty="0">
                <a:latin typeface="Consolas" panose="020B0609020204030204" pitchFamily="49" charset="0"/>
              </a:rPr>
              <a:t>    return result;</a:t>
            </a:r>
          </a:p>
          <a:p>
            <a:pPr indent="-114300"/>
            <a:r>
              <a:rPr lang="en-US" sz="1600" dirty="0">
                <a:latin typeface="Consolas" panose="020B0609020204030204" pitchFamily="49" charset="0"/>
              </a:rPr>
              <a:t>}</a:t>
            </a:r>
            <a:endParaRPr lang="en-US" sz="1600" dirty="0"/>
          </a:p>
        </p:txBody>
      </p:sp>
      <p:sp>
        <p:nvSpPr>
          <p:cNvPr id="10" name="Rectangle 9"/>
          <p:cNvSpPr/>
          <p:nvPr/>
        </p:nvSpPr>
        <p:spPr>
          <a:xfrm>
            <a:off x="4572000" y="4925486"/>
            <a:ext cx="3312368" cy="1815882"/>
          </a:xfrm>
          <a:prstGeom prst="rect">
            <a:avLst/>
          </a:prstGeom>
        </p:spPr>
        <p:txBody>
          <a:bodyPr wrap="square">
            <a:spAutoFit/>
          </a:bodyPr>
          <a:lstStyle/>
          <a:p>
            <a:pPr indent="-114300"/>
            <a:r>
              <a:rPr lang="en-US" sz="1600" dirty="0">
                <a:latin typeface="Consolas" panose="020B0609020204030204" pitchFamily="49" charset="0"/>
              </a:rPr>
              <a:t>double abs( double x ) {</a:t>
            </a:r>
          </a:p>
          <a:p>
            <a:pPr indent="-114300"/>
            <a:r>
              <a:rPr lang="en-US" sz="1600" dirty="0">
                <a:latin typeface="Consolas" panose="020B0609020204030204" pitchFamily="49" charset="0"/>
              </a:rPr>
              <a:t>    if ( x &lt; 0 ) {</a:t>
            </a:r>
          </a:p>
          <a:p>
            <a:pPr indent="-114300"/>
            <a:r>
              <a:rPr lang="en-US" sz="1600" dirty="0">
                <a:latin typeface="Consolas" panose="020B0609020204030204" pitchFamily="49" charset="0"/>
              </a:rPr>
              <a:t>        x = -x;</a:t>
            </a:r>
          </a:p>
          <a:p>
            <a:pPr indent="-114300"/>
            <a:r>
              <a:rPr lang="en-US" sz="1600" dirty="0">
                <a:latin typeface="Consolas" panose="020B0609020204030204" pitchFamily="49" charset="0"/>
              </a:rPr>
              <a:t>    }</a:t>
            </a:r>
          </a:p>
          <a:p>
            <a:pPr indent="-114300"/>
            <a:endParaRPr lang="en-US" sz="1600" dirty="0">
              <a:latin typeface="Consolas" panose="020B0609020204030204" pitchFamily="49" charset="0"/>
            </a:endParaRPr>
          </a:p>
          <a:p>
            <a:pPr indent="-114300"/>
            <a:r>
              <a:rPr lang="en-US" sz="1600" dirty="0">
                <a:latin typeface="Consolas" panose="020B0609020204030204" pitchFamily="49" charset="0"/>
              </a:rPr>
              <a:t>    return x;</a:t>
            </a:r>
          </a:p>
          <a:p>
            <a:pPr indent="-114300"/>
            <a:r>
              <a:rPr lang="en-US" sz="1600" dirty="0">
                <a:latin typeface="Consolas" panose="020B0609020204030204" pitchFamily="49" charset="0"/>
              </a:rPr>
              <a:t>}</a:t>
            </a:r>
            <a:endParaRPr lang="en-US" sz="1600" dirty="0"/>
          </a:p>
        </p:txBody>
      </p:sp>
    </p:spTree>
    <p:custDataLst>
      <p:tags r:id="rId1"/>
    </p:custDataLst>
    <p:extLst>
      <p:ext uri="{BB962C8B-B14F-4D97-AF65-F5344CB8AC3E}">
        <p14:creationId xmlns:p14="http://schemas.microsoft.com/office/powerpoint/2010/main" val="23119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Variations on the maximum</a:t>
            </a:r>
            <a:br>
              <a:rPr lang="en-CA" dirty="0"/>
            </a:br>
            <a:r>
              <a:rPr lang="en-CA" dirty="0"/>
              <a:t>of two parameters</a:t>
            </a:r>
          </a:p>
        </p:txBody>
      </p:sp>
      <p:sp>
        <p:nvSpPr>
          <p:cNvPr id="3" name="Content Placeholder 2"/>
          <p:cNvSpPr>
            <a:spLocks noGrp="1"/>
          </p:cNvSpPr>
          <p:nvPr>
            <p:ph idx="1"/>
          </p:nvPr>
        </p:nvSpPr>
        <p:spPr/>
        <p:txBody>
          <a:bodyPr/>
          <a:lstStyle/>
          <a:p>
            <a:r>
              <a:rPr lang="en-US" dirty="0"/>
              <a:t>There are many equally valid ways of writing the same function:</a:t>
            </a:r>
            <a:endParaRPr lang="en-US" dirty="0">
              <a:latin typeface="Consolas" panose="020B0609020204030204" pitchFamily="49" charset="0"/>
            </a:endParaRPr>
          </a:p>
          <a:p>
            <a:pPr lvl="3"/>
            <a:endParaRPr lang="en-US" dirty="0"/>
          </a:p>
          <a:p>
            <a:pPr lvl="2"/>
            <a:endParaRPr lang="en-US" dirty="0"/>
          </a:p>
          <a:p>
            <a:pPr lvl="2"/>
            <a:endParaRPr lang="en-CA" dirty="0"/>
          </a:p>
        </p:txBody>
      </p:sp>
      <p:sp>
        <p:nvSpPr>
          <p:cNvPr id="4" name="Rectangle 3"/>
          <p:cNvSpPr/>
          <p:nvPr/>
        </p:nvSpPr>
        <p:spPr>
          <a:xfrm>
            <a:off x="323528" y="2132856"/>
            <a:ext cx="4572000" cy="1923604"/>
          </a:xfrm>
          <a:prstGeom prst="rect">
            <a:avLst/>
          </a:prstGeom>
        </p:spPr>
        <p:txBody>
          <a:bodyPr>
            <a:spAutoFit/>
          </a:bodyPr>
          <a:lstStyle/>
          <a:p>
            <a:pPr indent="-114300"/>
            <a:r>
              <a:rPr lang="en-US" sz="1700" dirty="0">
                <a:latin typeface="Consolas" panose="020B0609020204030204" pitchFamily="49" charset="0"/>
              </a:rPr>
              <a:t>double max( double x, double y ) {</a:t>
            </a:r>
          </a:p>
          <a:p>
            <a:pPr indent="-114300"/>
            <a:r>
              <a:rPr lang="en-US" sz="1700" dirty="0">
                <a:latin typeface="Consolas" panose="020B0609020204030204" pitchFamily="49" charset="0"/>
              </a:rPr>
              <a:t>    if ( x &gt;= y ) {</a:t>
            </a:r>
          </a:p>
          <a:p>
            <a:pPr indent="-114300"/>
            <a:r>
              <a:rPr lang="en-US" sz="1700" dirty="0">
                <a:latin typeface="Consolas" panose="020B0609020204030204" pitchFamily="49" charset="0"/>
              </a:rPr>
              <a:t>        return x;</a:t>
            </a:r>
          </a:p>
          <a:p>
            <a:pPr indent="-114300"/>
            <a:r>
              <a:rPr lang="en-US" sz="1700" dirty="0">
                <a:latin typeface="Consolas" panose="020B0609020204030204" pitchFamily="49" charset="0"/>
              </a:rPr>
              <a:t>    } else {</a:t>
            </a:r>
          </a:p>
          <a:p>
            <a:pPr indent="-114300"/>
            <a:r>
              <a:rPr lang="en-US" sz="1700" dirty="0">
                <a:latin typeface="Consolas" panose="020B0609020204030204" pitchFamily="49" charset="0"/>
              </a:rPr>
              <a:t>        return y;</a:t>
            </a:r>
          </a:p>
          <a:p>
            <a:pPr indent="-114300"/>
            <a:r>
              <a:rPr lang="en-US" sz="1700" dirty="0">
                <a:latin typeface="Consolas" panose="020B0609020204030204" pitchFamily="49" charset="0"/>
              </a:rPr>
              <a:t>    }</a:t>
            </a:r>
          </a:p>
          <a:p>
            <a:pPr indent="-114300"/>
            <a:r>
              <a:rPr lang="en-US" sz="1700" dirty="0">
                <a:latin typeface="Consolas" panose="020B0609020204030204" pitchFamily="49" charset="0"/>
              </a:rPr>
              <a:t>}</a:t>
            </a:r>
            <a:endParaRPr lang="en-US" sz="1700" dirty="0"/>
          </a:p>
        </p:txBody>
      </p:sp>
      <p:sp>
        <p:nvSpPr>
          <p:cNvPr id="7" name="Rectangle 6"/>
          <p:cNvSpPr/>
          <p:nvPr/>
        </p:nvSpPr>
        <p:spPr>
          <a:xfrm>
            <a:off x="72008" y="4529732"/>
            <a:ext cx="4572000" cy="1923604"/>
          </a:xfrm>
          <a:prstGeom prst="rect">
            <a:avLst/>
          </a:prstGeom>
        </p:spPr>
        <p:txBody>
          <a:bodyPr>
            <a:spAutoFit/>
          </a:bodyPr>
          <a:lstStyle/>
          <a:p>
            <a:pPr indent="-114300"/>
            <a:r>
              <a:rPr lang="en-US" sz="1700" dirty="0">
                <a:latin typeface="Consolas" panose="020B0609020204030204" pitchFamily="49" charset="0"/>
              </a:rPr>
              <a:t>double max( double x , double y ) {</a:t>
            </a:r>
          </a:p>
          <a:p>
            <a:pPr indent="-114300"/>
            <a:r>
              <a:rPr lang="en-US" sz="1700" dirty="0">
                <a:latin typeface="Consolas" panose="020B0609020204030204" pitchFamily="49" charset="0"/>
              </a:rPr>
              <a:t>    if ( x &lt; y ) {</a:t>
            </a:r>
          </a:p>
          <a:p>
            <a:pPr indent="-114300"/>
            <a:r>
              <a:rPr lang="en-US" sz="1700" dirty="0">
                <a:latin typeface="Consolas" panose="020B0609020204030204" pitchFamily="49" charset="0"/>
              </a:rPr>
              <a:t>        x = y;</a:t>
            </a:r>
          </a:p>
          <a:p>
            <a:pPr indent="-114300"/>
            <a:r>
              <a:rPr lang="en-US" sz="1700" dirty="0">
                <a:latin typeface="Consolas" panose="020B0609020204030204" pitchFamily="49" charset="0"/>
              </a:rPr>
              <a:t>    }</a:t>
            </a:r>
          </a:p>
          <a:p>
            <a:pPr indent="-114300"/>
            <a:endParaRPr lang="en-US" sz="1700" dirty="0">
              <a:latin typeface="Consolas" panose="020B0609020204030204" pitchFamily="49" charset="0"/>
            </a:endParaRPr>
          </a:p>
          <a:p>
            <a:pPr indent="-114300"/>
            <a:r>
              <a:rPr lang="en-US" sz="1700" dirty="0">
                <a:latin typeface="Consolas" panose="020B0609020204030204" pitchFamily="49" charset="0"/>
              </a:rPr>
              <a:t>    return x;</a:t>
            </a:r>
          </a:p>
          <a:p>
            <a:pPr indent="-114300"/>
            <a:r>
              <a:rPr lang="en-US" sz="1700" dirty="0">
                <a:latin typeface="Consolas" panose="020B0609020204030204" pitchFamily="49" charset="0"/>
              </a:rPr>
              <a:t>}</a:t>
            </a:r>
            <a:endParaRPr lang="en-US" sz="1700" dirty="0"/>
          </a:p>
        </p:txBody>
      </p:sp>
      <p:sp>
        <p:nvSpPr>
          <p:cNvPr id="8" name="Rectangle 7"/>
          <p:cNvSpPr/>
          <p:nvPr/>
        </p:nvSpPr>
        <p:spPr>
          <a:xfrm>
            <a:off x="4659897" y="2636912"/>
            <a:ext cx="4376599" cy="2446824"/>
          </a:xfrm>
          <a:prstGeom prst="rect">
            <a:avLst/>
          </a:prstGeom>
        </p:spPr>
        <p:txBody>
          <a:bodyPr wrap="square">
            <a:spAutoFit/>
          </a:bodyPr>
          <a:lstStyle/>
          <a:p>
            <a:pPr indent="-114300"/>
            <a:r>
              <a:rPr lang="en-US" sz="1700" dirty="0">
                <a:latin typeface="Consolas" panose="020B0609020204030204" pitchFamily="49" charset="0"/>
              </a:rPr>
              <a:t>double max( double x , double y ) {</a:t>
            </a:r>
          </a:p>
          <a:p>
            <a:pPr indent="-114300"/>
            <a:r>
              <a:rPr lang="en-US" sz="1700" dirty="0">
                <a:latin typeface="Consolas" panose="020B0609020204030204" pitchFamily="49" charset="0"/>
              </a:rPr>
              <a:t>    double result{x};</a:t>
            </a:r>
          </a:p>
          <a:p>
            <a:pPr indent="-114300"/>
            <a:endParaRPr lang="en-US" sz="1700" dirty="0">
              <a:latin typeface="Consolas" panose="020B0609020204030204" pitchFamily="49" charset="0"/>
            </a:endParaRPr>
          </a:p>
          <a:p>
            <a:pPr indent="-114300"/>
            <a:r>
              <a:rPr lang="en-US" sz="1700" dirty="0">
                <a:latin typeface="Consolas" panose="020B0609020204030204" pitchFamily="49" charset="0"/>
              </a:rPr>
              <a:t>    if ( result &lt; y ) {</a:t>
            </a:r>
          </a:p>
          <a:p>
            <a:pPr indent="-114300"/>
            <a:r>
              <a:rPr lang="en-US" sz="1700" dirty="0">
                <a:latin typeface="Consolas" panose="020B0609020204030204" pitchFamily="49" charset="0"/>
              </a:rPr>
              <a:t>        result = y;</a:t>
            </a:r>
          </a:p>
          <a:p>
            <a:pPr indent="-114300"/>
            <a:r>
              <a:rPr lang="en-US" sz="1700" dirty="0">
                <a:latin typeface="Consolas" panose="020B0609020204030204" pitchFamily="49" charset="0"/>
              </a:rPr>
              <a:t>    }</a:t>
            </a:r>
          </a:p>
          <a:p>
            <a:pPr indent="-114300"/>
            <a:endParaRPr lang="en-US" sz="1700" dirty="0">
              <a:latin typeface="Consolas" panose="020B0609020204030204" pitchFamily="49" charset="0"/>
            </a:endParaRPr>
          </a:p>
          <a:p>
            <a:pPr indent="-114300"/>
            <a:r>
              <a:rPr lang="en-US" sz="1700" dirty="0">
                <a:latin typeface="Consolas" panose="020B0609020204030204" pitchFamily="49" charset="0"/>
              </a:rPr>
              <a:t>    return result;</a:t>
            </a:r>
          </a:p>
          <a:p>
            <a:pPr indent="-114300"/>
            <a:r>
              <a:rPr lang="en-US" sz="1700" dirty="0">
                <a:latin typeface="Consolas" panose="020B0609020204030204" pitchFamily="49" charset="0"/>
              </a:rPr>
              <a:t>}</a:t>
            </a:r>
            <a:endParaRPr lang="en-US" sz="1700" dirty="0"/>
          </a:p>
        </p:txBody>
      </p:sp>
    </p:spTree>
    <p:custDataLst>
      <p:tags r:id="rId1"/>
    </p:custDataLst>
    <p:extLst>
      <p:ext uri="{BB962C8B-B14F-4D97-AF65-F5344CB8AC3E}">
        <p14:creationId xmlns:p14="http://schemas.microsoft.com/office/powerpoint/2010/main" val="10782291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Variations on the maximum</a:t>
            </a:r>
            <a:br>
              <a:rPr lang="en-US" dirty="0"/>
            </a:br>
            <a:r>
              <a:rPr lang="en-US" dirty="0"/>
              <a:t>of three parameters</a:t>
            </a:r>
            <a:endParaRPr lang="en-CA" dirty="0"/>
          </a:p>
        </p:txBody>
      </p:sp>
      <p:sp>
        <p:nvSpPr>
          <p:cNvPr id="3" name="Content Placeholder 2"/>
          <p:cNvSpPr>
            <a:spLocks noGrp="1"/>
          </p:cNvSpPr>
          <p:nvPr>
            <p:ph idx="1"/>
          </p:nvPr>
        </p:nvSpPr>
        <p:spPr/>
        <p:txBody>
          <a:bodyPr/>
          <a:lstStyle/>
          <a:p>
            <a:r>
              <a:rPr lang="en-US" dirty="0"/>
              <a:t>There are many equally valid ways of writing the same function:</a:t>
            </a:r>
            <a:endParaRPr lang="en-US" dirty="0">
              <a:latin typeface="Consolas" panose="020B0609020204030204" pitchFamily="49" charset="0"/>
            </a:endParaRPr>
          </a:p>
          <a:p>
            <a:pPr lvl="3"/>
            <a:endParaRPr lang="en-US" dirty="0"/>
          </a:p>
          <a:p>
            <a:pPr lvl="2"/>
            <a:endParaRPr lang="en-US" dirty="0"/>
          </a:p>
          <a:p>
            <a:pPr lvl="2"/>
            <a:endParaRPr lang="en-CA" dirty="0"/>
          </a:p>
        </p:txBody>
      </p:sp>
      <p:sp>
        <p:nvSpPr>
          <p:cNvPr id="4" name="Rectangle 3"/>
          <p:cNvSpPr/>
          <p:nvPr/>
        </p:nvSpPr>
        <p:spPr>
          <a:xfrm>
            <a:off x="323528" y="2132856"/>
            <a:ext cx="4572000" cy="1892826"/>
          </a:xfrm>
          <a:prstGeom prst="rect">
            <a:avLst/>
          </a:prstGeom>
        </p:spPr>
        <p:txBody>
          <a:bodyPr>
            <a:spAutoFit/>
          </a:bodyPr>
          <a:lstStyle/>
          <a:p>
            <a:pPr indent="-114300"/>
            <a:r>
              <a:rPr lang="en-US" sz="1300" dirty="0">
                <a:latin typeface="Consolas" panose="020B0609020204030204" pitchFamily="49" charset="0"/>
              </a:rPr>
              <a:t>double max( double x, double y, double z ) {</a:t>
            </a:r>
          </a:p>
          <a:p>
            <a:pPr indent="-114300"/>
            <a:r>
              <a:rPr lang="en-US" sz="1300" dirty="0">
                <a:latin typeface="Consolas" panose="020B0609020204030204" pitchFamily="49" charset="0"/>
              </a:rPr>
              <a:t>    if ( (x &gt;= y) &amp;&amp; (x &gt;= z) ) {</a:t>
            </a:r>
          </a:p>
          <a:p>
            <a:pPr indent="-114300"/>
            <a:r>
              <a:rPr lang="en-US" sz="1300" dirty="0">
                <a:latin typeface="Consolas" panose="020B0609020204030204" pitchFamily="49" charset="0"/>
              </a:rPr>
              <a:t>        return x;</a:t>
            </a:r>
          </a:p>
          <a:p>
            <a:pPr indent="-114300"/>
            <a:r>
              <a:rPr lang="en-US" sz="1300" dirty="0">
                <a:latin typeface="Consolas" panose="020B0609020204030204" pitchFamily="49" charset="0"/>
              </a:rPr>
              <a:t>    } else if ( y &gt;= z ) {</a:t>
            </a:r>
          </a:p>
          <a:p>
            <a:pPr indent="-114300"/>
            <a:r>
              <a:rPr lang="en-US" sz="1300" dirty="0">
                <a:latin typeface="Consolas" panose="020B0609020204030204" pitchFamily="49" charset="0"/>
              </a:rPr>
              <a:t>        return y;</a:t>
            </a:r>
          </a:p>
          <a:p>
            <a:pPr indent="-114300"/>
            <a:r>
              <a:rPr lang="en-US" sz="1300" dirty="0">
                <a:latin typeface="Consolas" panose="020B0609020204030204" pitchFamily="49" charset="0"/>
              </a:rPr>
              <a:t>    } else {</a:t>
            </a:r>
          </a:p>
          <a:p>
            <a:pPr indent="-114300"/>
            <a:r>
              <a:rPr lang="en-US" sz="1300" dirty="0">
                <a:latin typeface="Consolas" panose="020B0609020204030204" pitchFamily="49" charset="0"/>
              </a:rPr>
              <a:t>        return z;</a:t>
            </a:r>
          </a:p>
          <a:p>
            <a:pPr indent="-114300"/>
            <a:r>
              <a:rPr lang="en-US" sz="1300" dirty="0">
                <a:latin typeface="Consolas" panose="020B0609020204030204" pitchFamily="49" charset="0"/>
              </a:rPr>
              <a:t>    }</a:t>
            </a:r>
          </a:p>
          <a:p>
            <a:pPr indent="-114300"/>
            <a:r>
              <a:rPr lang="en-US" sz="1300" dirty="0">
                <a:latin typeface="Consolas" panose="020B0609020204030204" pitchFamily="49" charset="0"/>
              </a:rPr>
              <a:t>}</a:t>
            </a:r>
            <a:endParaRPr lang="en-US" sz="1300" dirty="0"/>
          </a:p>
        </p:txBody>
      </p:sp>
      <p:sp>
        <p:nvSpPr>
          <p:cNvPr id="7" name="Rectangle 6"/>
          <p:cNvSpPr/>
          <p:nvPr/>
        </p:nvSpPr>
        <p:spPr>
          <a:xfrm>
            <a:off x="216024" y="4221088"/>
            <a:ext cx="4427984" cy="2292935"/>
          </a:xfrm>
          <a:prstGeom prst="rect">
            <a:avLst/>
          </a:prstGeom>
        </p:spPr>
        <p:txBody>
          <a:bodyPr wrap="square">
            <a:spAutoFit/>
          </a:bodyPr>
          <a:lstStyle/>
          <a:p>
            <a:pPr indent="-114300"/>
            <a:r>
              <a:rPr lang="en-US" sz="1300" dirty="0">
                <a:latin typeface="Consolas" panose="020B0609020204030204" pitchFamily="49" charset="0"/>
              </a:rPr>
              <a:t>double max( double x , double y , double z ) {</a:t>
            </a:r>
          </a:p>
          <a:p>
            <a:pPr indent="-114300"/>
            <a:r>
              <a:rPr lang="en-US" sz="1300" dirty="0">
                <a:latin typeface="Consolas" panose="020B0609020204030204" pitchFamily="49" charset="0"/>
              </a:rPr>
              <a:t>    if ( x &lt; y ) {</a:t>
            </a:r>
          </a:p>
          <a:p>
            <a:pPr indent="-114300"/>
            <a:r>
              <a:rPr lang="en-US" sz="1300" dirty="0">
                <a:latin typeface="Consolas" panose="020B0609020204030204" pitchFamily="49" charset="0"/>
              </a:rPr>
              <a:t>        x = y;</a:t>
            </a:r>
          </a:p>
          <a:p>
            <a:pPr indent="-114300"/>
            <a:r>
              <a:rPr lang="en-US" sz="1300" dirty="0">
                <a:latin typeface="Consolas" panose="020B0609020204030204" pitchFamily="49" charset="0"/>
              </a:rPr>
              <a:t>    }</a:t>
            </a:r>
          </a:p>
          <a:p>
            <a:pPr indent="-114300"/>
            <a:endParaRPr lang="en-US" sz="1300" dirty="0">
              <a:latin typeface="Consolas" panose="020B0609020204030204" pitchFamily="49" charset="0"/>
            </a:endParaRPr>
          </a:p>
          <a:p>
            <a:pPr indent="-114300"/>
            <a:r>
              <a:rPr lang="en-US" sz="1300" dirty="0">
                <a:latin typeface="Consolas" panose="020B0609020204030204" pitchFamily="49" charset="0"/>
              </a:rPr>
              <a:t>    if ( x &lt; z ) {</a:t>
            </a:r>
          </a:p>
          <a:p>
            <a:pPr indent="-114300"/>
            <a:r>
              <a:rPr lang="en-US" sz="1300" dirty="0">
                <a:latin typeface="Consolas" panose="020B0609020204030204" pitchFamily="49" charset="0"/>
              </a:rPr>
              <a:t>        x = z;</a:t>
            </a:r>
          </a:p>
          <a:p>
            <a:pPr indent="-114300"/>
            <a:r>
              <a:rPr lang="en-US" sz="1300" dirty="0">
                <a:latin typeface="Consolas" panose="020B0609020204030204" pitchFamily="49" charset="0"/>
              </a:rPr>
              <a:t>    }</a:t>
            </a:r>
          </a:p>
          <a:p>
            <a:pPr indent="-114300"/>
            <a:endParaRPr lang="en-US" sz="1300" dirty="0">
              <a:latin typeface="Consolas" panose="020B0609020204030204" pitchFamily="49" charset="0"/>
            </a:endParaRPr>
          </a:p>
          <a:p>
            <a:pPr indent="-114300"/>
            <a:r>
              <a:rPr lang="en-US" sz="1300" dirty="0">
                <a:latin typeface="Consolas" panose="020B0609020204030204" pitchFamily="49" charset="0"/>
              </a:rPr>
              <a:t>    return x;</a:t>
            </a:r>
          </a:p>
          <a:p>
            <a:pPr indent="-114300"/>
            <a:r>
              <a:rPr lang="en-US" sz="1300" dirty="0">
                <a:latin typeface="Consolas" panose="020B0609020204030204" pitchFamily="49" charset="0"/>
              </a:rPr>
              <a:t>}</a:t>
            </a:r>
            <a:endParaRPr lang="en-US" sz="1300" dirty="0"/>
          </a:p>
        </p:txBody>
      </p:sp>
      <p:sp>
        <p:nvSpPr>
          <p:cNvPr id="8" name="Rectangle 7"/>
          <p:cNvSpPr/>
          <p:nvPr/>
        </p:nvSpPr>
        <p:spPr>
          <a:xfrm>
            <a:off x="4644008" y="2420888"/>
            <a:ext cx="4392489" cy="2693045"/>
          </a:xfrm>
          <a:prstGeom prst="rect">
            <a:avLst/>
          </a:prstGeom>
        </p:spPr>
        <p:txBody>
          <a:bodyPr wrap="square">
            <a:spAutoFit/>
          </a:bodyPr>
          <a:lstStyle/>
          <a:p>
            <a:pPr indent="-114300"/>
            <a:r>
              <a:rPr lang="en-US" sz="1300" dirty="0">
                <a:latin typeface="Consolas" panose="020B0609020204030204" pitchFamily="49" charset="0"/>
              </a:rPr>
              <a:t>double max( double x , double y , double z ) {</a:t>
            </a:r>
          </a:p>
          <a:p>
            <a:pPr indent="-114300"/>
            <a:r>
              <a:rPr lang="en-US" sz="1300" dirty="0">
                <a:latin typeface="Consolas" panose="020B0609020204030204" pitchFamily="49" charset="0"/>
              </a:rPr>
              <a:t>    double result{x};</a:t>
            </a:r>
          </a:p>
          <a:p>
            <a:pPr indent="-114300"/>
            <a:endParaRPr lang="en-US" sz="1300" dirty="0">
              <a:latin typeface="Consolas" panose="020B0609020204030204" pitchFamily="49" charset="0"/>
            </a:endParaRPr>
          </a:p>
          <a:p>
            <a:pPr indent="-114300"/>
            <a:r>
              <a:rPr lang="en-US" sz="1300" dirty="0">
                <a:latin typeface="Consolas" panose="020B0609020204030204" pitchFamily="49" charset="0"/>
              </a:rPr>
              <a:t>    if ( result &lt; y ) {</a:t>
            </a:r>
          </a:p>
          <a:p>
            <a:pPr indent="-114300"/>
            <a:r>
              <a:rPr lang="en-US" sz="1300" dirty="0">
                <a:latin typeface="Consolas" panose="020B0609020204030204" pitchFamily="49" charset="0"/>
              </a:rPr>
              <a:t>        result = y;</a:t>
            </a:r>
          </a:p>
          <a:p>
            <a:pPr indent="-114300"/>
            <a:r>
              <a:rPr lang="en-US" sz="1300" dirty="0">
                <a:latin typeface="Consolas" panose="020B0609020204030204" pitchFamily="49" charset="0"/>
              </a:rPr>
              <a:t>    }</a:t>
            </a:r>
          </a:p>
          <a:p>
            <a:pPr indent="-114300"/>
            <a:endParaRPr lang="en-US" sz="1300" dirty="0">
              <a:latin typeface="Consolas" panose="020B0609020204030204" pitchFamily="49" charset="0"/>
            </a:endParaRPr>
          </a:p>
          <a:p>
            <a:pPr indent="-114300"/>
            <a:r>
              <a:rPr lang="en-US" sz="1300" dirty="0">
                <a:latin typeface="Consolas" panose="020B0609020204030204" pitchFamily="49" charset="0"/>
              </a:rPr>
              <a:t>    if ( result &lt; z ) {</a:t>
            </a:r>
          </a:p>
          <a:p>
            <a:pPr indent="-114300"/>
            <a:r>
              <a:rPr lang="en-US" sz="1300" dirty="0">
                <a:latin typeface="Consolas" panose="020B0609020204030204" pitchFamily="49" charset="0"/>
              </a:rPr>
              <a:t>        result = z;</a:t>
            </a:r>
          </a:p>
          <a:p>
            <a:pPr indent="-114300"/>
            <a:r>
              <a:rPr lang="en-US" sz="1300" dirty="0">
                <a:latin typeface="Consolas" panose="020B0609020204030204" pitchFamily="49" charset="0"/>
              </a:rPr>
              <a:t>    }</a:t>
            </a:r>
          </a:p>
          <a:p>
            <a:pPr indent="-114300"/>
            <a:endParaRPr lang="en-US" sz="1300" dirty="0">
              <a:latin typeface="Consolas" panose="020B0609020204030204" pitchFamily="49" charset="0"/>
            </a:endParaRPr>
          </a:p>
          <a:p>
            <a:pPr indent="-114300"/>
            <a:r>
              <a:rPr lang="en-US" sz="1300" dirty="0">
                <a:latin typeface="Consolas" panose="020B0609020204030204" pitchFamily="49" charset="0"/>
              </a:rPr>
              <a:t>    return result;</a:t>
            </a:r>
          </a:p>
          <a:p>
            <a:pPr indent="-114300"/>
            <a:r>
              <a:rPr lang="en-US" sz="1300" dirty="0">
                <a:latin typeface="Consolas" panose="020B0609020204030204" pitchFamily="49" charset="0"/>
              </a:rPr>
              <a:t>}</a:t>
            </a:r>
            <a:endParaRPr lang="en-US" sz="1300" dirty="0"/>
          </a:p>
        </p:txBody>
      </p:sp>
    </p:spTree>
    <p:custDataLst>
      <p:tags r:id="rId1"/>
    </p:custDataLst>
    <p:extLst>
      <p:ext uri="{BB962C8B-B14F-4D97-AF65-F5344CB8AC3E}">
        <p14:creationId xmlns:p14="http://schemas.microsoft.com/office/powerpoint/2010/main" val="29997911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Variations on the maximum</a:t>
            </a:r>
            <a:br>
              <a:rPr lang="en-US" dirty="0"/>
            </a:br>
            <a:r>
              <a:rPr lang="en-US" dirty="0"/>
              <a:t>of three parameters</a:t>
            </a:r>
            <a:endParaRPr lang="en-CA" dirty="0"/>
          </a:p>
        </p:txBody>
      </p:sp>
      <p:sp>
        <p:nvSpPr>
          <p:cNvPr id="3" name="Content Placeholder 2"/>
          <p:cNvSpPr>
            <a:spLocks noGrp="1"/>
          </p:cNvSpPr>
          <p:nvPr>
            <p:ph idx="1"/>
          </p:nvPr>
        </p:nvSpPr>
        <p:spPr/>
        <p:txBody>
          <a:bodyPr/>
          <a:lstStyle/>
          <a:p>
            <a:r>
              <a:rPr lang="en-US" dirty="0"/>
              <a:t>There are many equally valid ways of writing the same function:</a:t>
            </a:r>
            <a:endParaRPr lang="en-US" dirty="0">
              <a:latin typeface="Consolas" panose="020B0609020204030204" pitchFamily="49" charset="0"/>
            </a:endParaRPr>
          </a:p>
          <a:p>
            <a:pPr lvl="3"/>
            <a:endParaRPr lang="en-US" dirty="0"/>
          </a:p>
          <a:p>
            <a:pPr lvl="2"/>
            <a:endParaRPr lang="en-US" dirty="0"/>
          </a:p>
          <a:p>
            <a:pPr lvl="2"/>
            <a:endParaRPr lang="en-CA" dirty="0"/>
          </a:p>
        </p:txBody>
      </p:sp>
      <p:sp>
        <p:nvSpPr>
          <p:cNvPr id="4" name="Rectangle 3"/>
          <p:cNvSpPr/>
          <p:nvPr/>
        </p:nvSpPr>
        <p:spPr>
          <a:xfrm>
            <a:off x="1907704" y="2132856"/>
            <a:ext cx="5123386" cy="3785652"/>
          </a:xfrm>
          <a:prstGeom prst="rect">
            <a:avLst/>
          </a:prstGeom>
        </p:spPr>
        <p:txBody>
          <a:bodyPr wrap="square">
            <a:spAutoFit/>
          </a:bodyPr>
          <a:lstStyle/>
          <a:p>
            <a:pPr indent="-114300"/>
            <a:r>
              <a:rPr lang="en-US" sz="1600" dirty="0">
                <a:latin typeface="Consolas" panose="020B0609020204030204" pitchFamily="49" charset="0"/>
              </a:rPr>
              <a:t>double max( double x, double y, double z ) {</a:t>
            </a:r>
          </a:p>
          <a:p>
            <a:pPr indent="-114300"/>
            <a:r>
              <a:rPr lang="en-US" sz="1600" dirty="0">
                <a:latin typeface="Consolas" panose="020B0609020204030204" pitchFamily="49" charset="0"/>
              </a:rPr>
              <a:t>    if ( x &gt;= y ) {</a:t>
            </a:r>
          </a:p>
          <a:p>
            <a:pPr indent="-114300"/>
            <a:r>
              <a:rPr lang="en-US" sz="1600" dirty="0">
                <a:latin typeface="Consolas" panose="020B0609020204030204" pitchFamily="49" charset="0"/>
              </a:rPr>
              <a:t>        if ( x &gt;= z ) {</a:t>
            </a:r>
          </a:p>
          <a:p>
            <a:pPr indent="-114300"/>
            <a:r>
              <a:rPr lang="en-US" sz="1600" dirty="0">
                <a:latin typeface="Consolas" panose="020B0609020204030204" pitchFamily="49" charset="0"/>
              </a:rPr>
              <a:t>            return x;</a:t>
            </a:r>
          </a:p>
          <a:p>
            <a:pPr indent="-114300"/>
            <a:r>
              <a:rPr lang="en-US" sz="1600" dirty="0">
                <a:latin typeface="Consolas" panose="020B0609020204030204" pitchFamily="49" charset="0"/>
              </a:rPr>
              <a:t>        } else {</a:t>
            </a:r>
          </a:p>
          <a:p>
            <a:pPr indent="-114300"/>
            <a:r>
              <a:rPr lang="en-US" sz="1600" dirty="0">
                <a:latin typeface="Consolas" panose="020B0609020204030204" pitchFamily="49" charset="0"/>
              </a:rPr>
              <a:t>            return z;</a:t>
            </a:r>
          </a:p>
          <a:p>
            <a:pPr indent="-114300"/>
            <a:r>
              <a:rPr lang="en-US" sz="1600" dirty="0">
                <a:latin typeface="Consolas" panose="020B0609020204030204" pitchFamily="49" charset="0"/>
              </a:rPr>
              <a:t>        }</a:t>
            </a:r>
          </a:p>
          <a:p>
            <a:pPr indent="-114300"/>
            <a:r>
              <a:rPr lang="en-US" sz="1600" dirty="0">
                <a:latin typeface="Consolas" panose="020B0609020204030204" pitchFamily="49" charset="0"/>
              </a:rPr>
              <a:t>    } else {</a:t>
            </a:r>
          </a:p>
          <a:p>
            <a:pPr indent="-114300"/>
            <a:r>
              <a:rPr lang="en-US" sz="1600" dirty="0">
                <a:latin typeface="Consolas" panose="020B0609020204030204" pitchFamily="49" charset="0"/>
              </a:rPr>
              <a:t>        if ( y &gt;= z ) {</a:t>
            </a:r>
          </a:p>
          <a:p>
            <a:pPr indent="-114300"/>
            <a:r>
              <a:rPr lang="en-US" sz="1600" dirty="0">
                <a:latin typeface="Consolas" panose="020B0609020204030204" pitchFamily="49" charset="0"/>
              </a:rPr>
              <a:t>            return y;</a:t>
            </a:r>
          </a:p>
          <a:p>
            <a:pPr indent="-114300"/>
            <a:r>
              <a:rPr lang="en-US" sz="1600" dirty="0">
                <a:latin typeface="Consolas" panose="020B0609020204030204" pitchFamily="49" charset="0"/>
              </a:rPr>
              <a:t>        } else {</a:t>
            </a:r>
          </a:p>
          <a:p>
            <a:pPr indent="-114300"/>
            <a:r>
              <a:rPr lang="en-US" sz="1600" dirty="0">
                <a:latin typeface="Consolas" panose="020B0609020204030204" pitchFamily="49" charset="0"/>
              </a:rPr>
              <a:t>            return z;</a:t>
            </a:r>
          </a:p>
          <a:p>
            <a:pPr indent="-114300"/>
            <a:r>
              <a:rPr lang="en-US" sz="1600" dirty="0">
                <a:latin typeface="Consolas" panose="020B0609020204030204" pitchFamily="49" charset="0"/>
              </a:rPr>
              <a:t>        }</a:t>
            </a:r>
          </a:p>
          <a:p>
            <a:pPr indent="-114300"/>
            <a:r>
              <a:rPr lang="en-US" sz="1600" dirty="0">
                <a:latin typeface="Consolas" panose="020B0609020204030204" pitchFamily="49" charset="0"/>
              </a:rPr>
              <a:t>    }</a:t>
            </a:r>
          </a:p>
          <a:p>
            <a:pPr indent="-114300"/>
            <a:r>
              <a:rPr lang="en-US" sz="1600" dirty="0">
                <a:latin typeface="Consolas" panose="020B0609020204030204" pitchFamily="49" charset="0"/>
              </a:rPr>
              <a:t>}</a:t>
            </a:r>
            <a:endParaRPr lang="en-US" sz="1600" dirty="0"/>
          </a:p>
        </p:txBody>
      </p:sp>
    </p:spTree>
    <p:custDataLst>
      <p:tags r:id="rId1"/>
    </p:custDataLst>
    <p:extLst>
      <p:ext uri="{BB962C8B-B14F-4D97-AF65-F5344CB8AC3E}">
        <p14:creationId xmlns:p14="http://schemas.microsoft.com/office/powerpoint/2010/main" val="37976463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Example</a:t>
            </a:r>
          </a:p>
        </p:txBody>
      </p:sp>
      <p:sp>
        <p:nvSpPr>
          <p:cNvPr id="3" name="Content Placeholder 2"/>
          <p:cNvSpPr>
            <a:spLocks noGrp="1"/>
          </p:cNvSpPr>
          <p:nvPr>
            <p:ph idx="1"/>
          </p:nvPr>
        </p:nvSpPr>
        <p:spPr/>
        <p:txBody>
          <a:bodyPr/>
          <a:lstStyle/>
          <a:p>
            <a:r>
              <a:rPr lang="en-CA" dirty="0"/>
              <a:t>Let’s write a function that solves a problem:</a:t>
            </a:r>
          </a:p>
          <a:p>
            <a:pPr lvl="1"/>
            <a:r>
              <a:rPr lang="en-US" dirty="0"/>
              <a:t>Let us write a function that returns the root of </a:t>
            </a:r>
            <a:r>
              <a:rPr lang="en-US" i="1" dirty="0">
                <a:latin typeface="Times New Roman" panose="02020603050405020304" pitchFamily="18" charset="0"/>
                <a:cs typeface="Times New Roman" panose="02020603050405020304" pitchFamily="18" charset="0"/>
              </a:rPr>
              <a:t>ax</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b</a:t>
            </a:r>
          </a:p>
          <a:p>
            <a:pPr lvl="1"/>
            <a:r>
              <a:rPr lang="en-US" dirty="0"/>
              <a:t>Now, if </a:t>
            </a:r>
          </a:p>
          <a:p>
            <a:pPr lvl="1"/>
            <a:endParaRPr lang="en-US" dirty="0">
              <a:latin typeface="Times New Roman" panose="02020603050405020304" pitchFamily="18" charset="0"/>
              <a:cs typeface="Times New Roman" panose="02020603050405020304" pitchFamily="18" charset="0"/>
            </a:endParaRPr>
          </a:p>
          <a:p>
            <a:pPr lvl="1"/>
            <a:endParaRPr lang="en-US" dirty="0">
              <a:latin typeface="Times New Roman" panose="02020603050405020304" pitchFamily="18" charset="0"/>
              <a:cs typeface="Times New Roman" panose="02020603050405020304" pitchFamily="18" charset="0"/>
            </a:endParaRPr>
          </a:p>
          <a:p>
            <a:pPr lvl="1"/>
            <a:endParaRPr lang="en-US" dirty="0">
              <a:latin typeface="Times New Roman" panose="02020603050405020304" pitchFamily="18" charset="0"/>
              <a:cs typeface="Times New Roman" panose="02020603050405020304" pitchFamily="18" charset="0"/>
            </a:endParaRPr>
          </a:p>
          <a:p>
            <a:pPr lvl="1"/>
            <a:endParaRPr lang="en-US" dirty="0">
              <a:latin typeface="Times New Roman" panose="02020603050405020304" pitchFamily="18" charset="0"/>
              <a:cs typeface="Times New Roman" panose="02020603050405020304" pitchFamily="18" charset="0"/>
            </a:endParaRPr>
          </a:p>
          <a:p>
            <a:pPr lvl="1"/>
            <a:r>
              <a:rPr lang="en-US" dirty="0">
                <a:cs typeface="Times New Roman" panose="02020603050405020304" pitchFamily="18" charset="0"/>
              </a:rPr>
              <a:t>Note that we don’t care about the variable: </a:t>
            </a:r>
          </a:p>
          <a:p>
            <a:pPr lvl="1"/>
            <a:endParaRPr lang="en-US" dirty="0">
              <a:latin typeface="Times New Roman" panose="02020603050405020304" pitchFamily="18" charset="0"/>
              <a:cs typeface="Times New Roman" panose="02020603050405020304" pitchFamily="18" charset="0"/>
            </a:endParaRPr>
          </a:p>
          <a:p>
            <a:pPr lvl="2"/>
            <a:r>
              <a:rPr lang="en-US" dirty="0">
                <a:latin typeface="Times New Roman" panose="02020603050405020304" pitchFamily="18" charset="0"/>
                <a:cs typeface="Times New Roman" panose="02020603050405020304" pitchFamily="18" charset="0"/>
              </a:rPr>
              <a:t>         </a:t>
            </a:r>
            <a:r>
              <a:rPr lang="en-US" dirty="0">
                <a:cs typeface="Times New Roman" panose="02020603050405020304" pitchFamily="18" charset="0"/>
              </a:rPr>
              <a:t> is the root of </a:t>
            </a:r>
            <a:r>
              <a:rPr lang="en-US" i="1" dirty="0">
                <a:latin typeface="Times New Roman" panose="02020603050405020304" pitchFamily="18" charset="0"/>
                <a:cs typeface="Times New Roman" panose="02020603050405020304" pitchFamily="18" charset="0"/>
              </a:rPr>
              <a:t>ay</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b</a:t>
            </a:r>
            <a:r>
              <a:rPr lang="en-US" dirty="0">
                <a:latin typeface="Times New Roman" panose="02020603050405020304" pitchFamily="18" charset="0"/>
                <a:cs typeface="Times New Roman" panose="02020603050405020304" pitchFamily="18" charset="0"/>
              </a:rPr>
              <a:t> </a:t>
            </a:r>
            <a:r>
              <a:rPr lang="en-US" dirty="0">
                <a:cs typeface="Times New Roman" panose="02020603050405020304" pitchFamily="18" charset="0"/>
              </a:rPr>
              <a:t>and</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a</a:t>
            </a:r>
            <a:r>
              <a:rPr lang="en-US" i="1" dirty="0">
                <a:latin typeface="Symbol" panose="05050102010706020507" pitchFamily="18" charset="2"/>
                <a:cs typeface="Times New Roman" panose="02020603050405020304" pitchFamily="18" charset="0"/>
              </a:rPr>
              <a:t>x</a:t>
            </a:r>
            <a:r>
              <a:rPr lang="en-US" i="1" dirty="0">
                <a:latin typeface="Times New Roman" panose="02020603050405020304" pitchFamily="18" charset="0"/>
                <a:cs typeface="Times New Roman" panose="02020603050405020304" pitchFamily="18" charset="0"/>
              </a:rPr>
              <a:t> + b</a:t>
            </a:r>
          </a:p>
          <a:p>
            <a:pPr lvl="2"/>
            <a:endParaRPr lang="en-US" i="1" dirty="0">
              <a:latin typeface="Times New Roman" panose="02020603050405020304" pitchFamily="18" charset="0"/>
              <a:cs typeface="Times New Roman" panose="02020603050405020304" pitchFamily="18" charset="0"/>
            </a:endParaRPr>
          </a:p>
          <a:p>
            <a:pPr lvl="1"/>
            <a:r>
              <a:rPr lang="en-US" dirty="0">
                <a:cs typeface="Times New Roman" panose="02020603050405020304" pitchFamily="18" charset="0"/>
              </a:rPr>
              <a:t>Thus, the only information we need are the values of the coefficients</a:t>
            </a:r>
            <a:endParaRPr lang="en-CA" dirty="0">
              <a:cs typeface="Times New Roman" panose="02020603050405020304" pitchFamily="18"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3607583798"/>
              </p:ext>
            </p:extLst>
          </p:nvPr>
        </p:nvGraphicFramePr>
        <p:xfrm>
          <a:off x="2123728" y="2348880"/>
          <a:ext cx="1160462" cy="328612"/>
        </p:xfrm>
        <a:graphic>
          <a:graphicData uri="http://schemas.openxmlformats.org/presentationml/2006/ole">
            <mc:AlternateContent xmlns:mc="http://schemas.openxmlformats.org/markup-compatibility/2006">
              <mc:Choice xmlns:v="urn:schemas-microsoft-com:vml" Requires="v">
                <p:oleObj spid="_x0000_s4098" name="Equation" r:id="rId4" imgW="583920" imgH="164880" progId="Equation.DSMT4">
                  <p:embed/>
                </p:oleObj>
              </mc:Choice>
              <mc:Fallback>
                <p:oleObj name="Equation" r:id="rId4" imgW="583920" imgH="164880" progId="Equation.DSMT4">
                  <p:embed/>
                  <p:pic>
                    <p:nvPicPr>
                      <p:cNvPr id="5" name="Object 4"/>
                      <p:cNvPicPr>
                        <a:picLocks noChangeAspect="1" noChangeArrowheads="1"/>
                      </p:cNvPicPr>
                      <p:nvPr/>
                    </p:nvPicPr>
                    <p:blipFill>
                      <a:blip r:embed="rId5"/>
                      <a:srcRect/>
                      <a:stretch>
                        <a:fillRect/>
                      </a:stretch>
                    </p:blipFill>
                    <p:spPr bwMode="auto">
                      <a:xfrm>
                        <a:off x="2123728" y="2348880"/>
                        <a:ext cx="1160462"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309889406"/>
              </p:ext>
            </p:extLst>
          </p:nvPr>
        </p:nvGraphicFramePr>
        <p:xfrm>
          <a:off x="2525772" y="2708920"/>
          <a:ext cx="933450" cy="328612"/>
        </p:xfrm>
        <a:graphic>
          <a:graphicData uri="http://schemas.openxmlformats.org/presentationml/2006/ole">
            <mc:AlternateContent xmlns:mc="http://schemas.openxmlformats.org/markup-compatibility/2006">
              <mc:Choice xmlns:v="urn:schemas-microsoft-com:vml" Requires="v">
                <p:oleObj spid="_x0000_s4099" name="Equation" r:id="rId6" imgW="469800" imgH="164880" progId="Equation.DSMT4">
                  <p:embed/>
                </p:oleObj>
              </mc:Choice>
              <mc:Fallback>
                <p:oleObj name="Equation" r:id="rId6" imgW="469800" imgH="164880" progId="Equation.DSMT4">
                  <p:embed/>
                  <p:pic>
                    <p:nvPicPr>
                      <p:cNvPr id="7" name="Object 6"/>
                      <p:cNvPicPr>
                        <a:picLocks noChangeAspect="1" noChangeArrowheads="1"/>
                      </p:cNvPicPr>
                      <p:nvPr/>
                    </p:nvPicPr>
                    <p:blipFill>
                      <a:blip r:embed="rId7"/>
                      <a:srcRect/>
                      <a:stretch>
                        <a:fillRect/>
                      </a:stretch>
                    </p:blipFill>
                    <p:spPr bwMode="auto">
                      <a:xfrm>
                        <a:off x="2525772" y="2708920"/>
                        <a:ext cx="933450"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439984497"/>
              </p:ext>
            </p:extLst>
          </p:nvPr>
        </p:nvGraphicFramePr>
        <p:xfrm>
          <a:off x="2649556" y="2983607"/>
          <a:ext cx="882650" cy="733425"/>
        </p:xfrm>
        <a:graphic>
          <a:graphicData uri="http://schemas.openxmlformats.org/presentationml/2006/ole">
            <mc:AlternateContent xmlns:mc="http://schemas.openxmlformats.org/markup-compatibility/2006">
              <mc:Choice xmlns:v="urn:schemas-microsoft-com:vml" Requires="v">
                <p:oleObj spid="_x0000_s4100" name="Equation" r:id="rId8" imgW="444240" imgH="368280" progId="Equation.DSMT4">
                  <p:embed/>
                </p:oleObj>
              </mc:Choice>
              <mc:Fallback>
                <p:oleObj name="Equation" r:id="rId8" imgW="444240" imgH="368280" progId="Equation.DSMT4">
                  <p:embed/>
                  <p:pic>
                    <p:nvPicPr>
                      <p:cNvPr id="8" name="Object 7"/>
                      <p:cNvPicPr>
                        <a:picLocks noChangeAspect="1" noChangeArrowheads="1"/>
                      </p:cNvPicPr>
                      <p:nvPr/>
                    </p:nvPicPr>
                    <p:blipFill>
                      <a:blip r:embed="rId9"/>
                      <a:srcRect/>
                      <a:stretch>
                        <a:fillRect/>
                      </a:stretch>
                    </p:blipFill>
                    <p:spPr bwMode="auto">
                      <a:xfrm>
                        <a:off x="2649556" y="2983607"/>
                        <a:ext cx="88265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690036550"/>
              </p:ext>
            </p:extLst>
          </p:nvPr>
        </p:nvGraphicFramePr>
        <p:xfrm>
          <a:off x="1691680" y="4581128"/>
          <a:ext cx="435841" cy="666750"/>
        </p:xfrm>
        <a:graphic>
          <a:graphicData uri="http://schemas.openxmlformats.org/presentationml/2006/ole">
            <mc:AlternateContent xmlns:mc="http://schemas.openxmlformats.org/markup-compatibility/2006">
              <mc:Choice xmlns:v="urn:schemas-microsoft-com:vml" Requires="v">
                <p:oleObj spid="_x0000_s4101" name="Equation" r:id="rId10" imgW="241200" imgH="368280" progId="Equation.DSMT4">
                  <p:embed/>
                </p:oleObj>
              </mc:Choice>
              <mc:Fallback>
                <p:oleObj name="Equation" r:id="rId10" imgW="241200" imgH="368280" progId="Equation.DSMT4">
                  <p:embed/>
                  <p:pic>
                    <p:nvPicPr>
                      <p:cNvPr id="9" name="Object 8"/>
                      <p:cNvPicPr>
                        <a:picLocks noChangeAspect="1" noChangeArrowheads="1"/>
                      </p:cNvPicPr>
                      <p:nvPr/>
                    </p:nvPicPr>
                    <p:blipFill>
                      <a:blip r:embed="rId11"/>
                      <a:srcRect/>
                      <a:stretch>
                        <a:fillRect/>
                      </a:stretch>
                    </p:blipFill>
                    <p:spPr bwMode="auto">
                      <a:xfrm>
                        <a:off x="1691680" y="4581128"/>
                        <a:ext cx="435841"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ustDataLst>
      <p:tags r:id="rId2"/>
    </p:custDataLst>
    <p:extLst>
      <p:ext uri="{BB962C8B-B14F-4D97-AF65-F5344CB8AC3E}">
        <p14:creationId xmlns:p14="http://schemas.microsoft.com/office/powerpoint/2010/main" val="73747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Example</a:t>
            </a:r>
          </a:p>
        </p:txBody>
      </p:sp>
      <p:sp>
        <p:nvSpPr>
          <p:cNvPr id="3" name="Content Placeholder 2"/>
          <p:cNvSpPr>
            <a:spLocks noGrp="1"/>
          </p:cNvSpPr>
          <p:nvPr>
            <p:ph idx="1"/>
          </p:nvPr>
        </p:nvSpPr>
        <p:spPr/>
        <p:txBody>
          <a:bodyPr>
            <a:normAutofit lnSpcReduction="10000"/>
          </a:bodyPr>
          <a:lstStyle/>
          <a:p>
            <a:r>
              <a:rPr lang="en-CA" dirty="0"/>
              <a:t>Thus, a reasonable function declaration is:</a:t>
            </a:r>
          </a:p>
          <a:p>
            <a:pPr marL="800100" lvl="2" indent="0">
              <a:buNone/>
            </a:pPr>
            <a:r>
              <a:rPr lang="en-US" sz="1400" dirty="0">
                <a:latin typeface="Consolas" panose="020B0609020204030204" pitchFamily="49" charset="0"/>
                <a:cs typeface="Consolas" panose="020B0609020204030204" pitchFamily="49" charset="0"/>
              </a:rPr>
              <a:t>// Function declarations</a:t>
            </a:r>
          </a:p>
          <a:p>
            <a:pPr marL="800100" lvl="2" indent="0">
              <a:buNone/>
            </a:pPr>
            <a:r>
              <a:rPr lang="en-US" sz="1400" dirty="0">
                <a:latin typeface="Consolas" panose="020B0609020204030204" pitchFamily="49" charset="0"/>
                <a:cs typeface="Consolas" panose="020B0609020204030204" pitchFamily="49" charset="0"/>
              </a:rPr>
              <a:t>//  - Find the root of ax + b where 'x' is the unknown</a:t>
            </a:r>
            <a:endParaRPr lang="en-CA" sz="1400" dirty="0">
              <a:latin typeface="Consolas" panose="020B0609020204030204" pitchFamily="49" charset="0"/>
              <a:cs typeface="Consolas" panose="020B0609020204030204" pitchFamily="49" charset="0"/>
            </a:endParaRPr>
          </a:p>
          <a:p>
            <a:pPr marL="800100" lvl="2" indent="0">
              <a:buNone/>
            </a:pPr>
            <a:r>
              <a:rPr lang="en-US" sz="1400" dirty="0">
                <a:latin typeface="Consolas" panose="020B0609020204030204" pitchFamily="49" charset="0"/>
                <a:cs typeface="Consolas" panose="020B0609020204030204" pitchFamily="49" charset="0"/>
              </a:rPr>
              <a:t>double </a:t>
            </a:r>
            <a:r>
              <a:rPr lang="en-US" sz="1400" dirty="0" err="1">
                <a:latin typeface="Consolas" panose="020B0609020204030204" pitchFamily="49" charset="0"/>
                <a:cs typeface="Consolas" panose="020B0609020204030204" pitchFamily="49" charset="0"/>
              </a:rPr>
              <a:t>linear_root</a:t>
            </a:r>
            <a:r>
              <a:rPr lang="en-US" sz="1400" dirty="0">
                <a:latin typeface="Consolas" panose="020B0609020204030204" pitchFamily="49" charset="0"/>
                <a:cs typeface="Consolas" panose="020B0609020204030204" pitchFamily="49" charset="0"/>
              </a:rPr>
              <a:t>( double a, double b );</a:t>
            </a:r>
            <a:endParaRPr lang="en-CA" sz="1400" dirty="0">
              <a:latin typeface="Consolas" panose="020B0609020204030204" pitchFamily="49" charset="0"/>
              <a:cs typeface="Consolas" panose="020B0609020204030204" pitchFamily="49" charset="0"/>
            </a:endParaRPr>
          </a:p>
          <a:p>
            <a:endParaRPr lang="en-CA" sz="1400" dirty="0"/>
          </a:p>
          <a:p>
            <a:r>
              <a:rPr lang="en-US" dirty="0"/>
              <a:t>The function implementation is:</a:t>
            </a:r>
            <a:endParaRPr lang="en-CA" dirty="0"/>
          </a:p>
          <a:p>
            <a:pPr marL="800100" lvl="2" indent="0">
              <a:buNone/>
            </a:pPr>
            <a:r>
              <a:rPr lang="en-US" sz="1400" dirty="0">
                <a:latin typeface="Consolas" panose="020B0609020204030204" pitchFamily="49" charset="0"/>
                <a:cs typeface="Consolas" panose="020B0609020204030204" pitchFamily="49" charset="0"/>
              </a:rPr>
              <a:t>// Function declarations</a:t>
            </a:r>
            <a:endParaRPr lang="en-CA" sz="1400" dirty="0">
              <a:latin typeface="Consolas" panose="020B0609020204030204" pitchFamily="49" charset="0"/>
              <a:cs typeface="Consolas" panose="020B0609020204030204" pitchFamily="49" charset="0"/>
            </a:endParaRPr>
          </a:p>
          <a:p>
            <a:pPr marL="800100" lvl="2" indent="0">
              <a:buNone/>
            </a:pPr>
            <a:endParaRPr lang="en-US" sz="1400" dirty="0">
              <a:latin typeface="Consolas" panose="020B0609020204030204" pitchFamily="49" charset="0"/>
              <a:cs typeface="Consolas" panose="020B0609020204030204" pitchFamily="49" charset="0"/>
            </a:endParaRPr>
          </a:p>
          <a:p>
            <a:pPr marL="800100" lvl="2" indent="0">
              <a:buNone/>
            </a:pPr>
            <a:r>
              <a:rPr lang="en-US" sz="1400" dirty="0">
                <a:latin typeface="Consolas" panose="020B0609020204030204" pitchFamily="49" charset="0"/>
                <a:cs typeface="Consolas" panose="020B0609020204030204" pitchFamily="49" charset="0"/>
              </a:rPr>
              <a:t>// </a:t>
            </a:r>
            <a:r>
              <a:rPr lang="en-US" sz="1400" dirty="0" err="1">
                <a:latin typeface="Consolas" panose="020B0609020204030204" pitchFamily="49" charset="0"/>
                <a:cs typeface="Consolas" panose="020B0609020204030204" pitchFamily="49" charset="0"/>
              </a:rPr>
              <a:t>linear_root</a:t>
            </a:r>
            <a:endParaRPr lang="en-US" sz="1400" dirty="0">
              <a:latin typeface="Consolas" panose="020B0609020204030204" pitchFamily="49" charset="0"/>
              <a:cs typeface="Consolas" panose="020B0609020204030204" pitchFamily="49" charset="0"/>
            </a:endParaRPr>
          </a:p>
          <a:p>
            <a:pPr marL="800100" lvl="2" indent="0">
              <a:buNone/>
            </a:pPr>
            <a:r>
              <a:rPr lang="en-US" sz="1400" dirty="0">
                <a:latin typeface="Consolas" panose="020B0609020204030204" pitchFamily="49" charset="0"/>
                <a:cs typeface="Consolas" panose="020B0609020204030204" pitchFamily="49" charset="0"/>
              </a:rPr>
              <a:t>//   Parameters:</a:t>
            </a:r>
          </a:p>
          <a:p>
            <a:pPr marL="800100" lvl="2" indent="0">
              <a:buNone/>
            </a:pPr>
            <a:r>
              <a:rPr lang="en-US" sz="1400" dirty="0">
                <a:latin typeface="Consolas" panose="020B0609020204030204" pitchFamily="49" charset="0"/>
                <a:cs typeface="Consolas" panose="020B0609020204030204" pitchFamily="49" charset="0"/>
              </a:rPr>
              <a:t>//      double a        The coefficient of 'x'</a:t>
            </a:r>
          </a:p>
          <a:p>
            <a:pPr marL="800100" lvl="2" indent="0">
              <a:buNone/>
            </a:pPr>
            <a:r>
              <a:rPr lang="en-US" sz="1400" dirty="0">
                <a:latin typeface="Consolas" panose="020B0609020204030204" pitchFamily="49" charset="0"/>
                <a:cs typeface="Consolas" panose="020B0609020204030204" pitchFamily="49" charset="0"/>
              </a:rPr>
              <a:t>//      double b        The constant coefficient</a:t>
            </a:r>
          </a:p>
          <a:p>
            <a:pPr marL="800100" lvl="2" indent="0">
              <a:buNone/>
            </a:pPr>
            <a:r>
              <a:rPr lang="en-US" sz="1400" dirty="0">
                <a:latin typeface="Consolas" panose="020B0609020204030204" pitchFamily="49" charset="0"/>
                <a:cs typeface="Consolas" panose="020B0609020204030204" pitchFamily="49" charset="0"/>
              </a:rPr>
              <a:t>// Find the root of the linear polynomial ax + b</a:t>
            </a:r>
          </a:p>
          <a:p>
            <a:pPr marL="800100" lvl="2" indent="0">
              <a:buNone/>
            </a:pPr>
            <a:r>
              <a:rPr lang="en-US" sz="1400" dirty="0">
                <a:latin typeface="Consolas" panose="020B0609020204030204" pitchFamily="49" charset="0"/>
                <a:cs typeface="Consolas" panose="020B0609020204030204" pitchFamily="49" charset="0"/>
              </a:rPr>
              <a:t>//   - The equation ax + b = 0 &lt;=&gt; ax = -b</a:t>
            </a:r>
          </a:p>
          <a:p>
            <a:pPr marL="800100" lvl="2" indent="0">
              <a:buNone/>
            </a:pPr>
            <a:r>
              <a:rPr lang="en-US" sz="1400" dirty="0">
                <a:latin typeface="Consolas" panose="020B0609020204030204" pitchFamily="49" charset="0"/>
                <a:cs typeface="Consolas" panose="020B0609020204030204" pitchFamily="49" charset="0"/>
              </a:rPr>
              <a:t>//                             &lt;=&gt;  x = -b/a</a:t>
            </a:r>
          </a:p>
          <a:p>
            <a:pPr marL="800100" lvl="2" indent="0">
              <a:buNone/>
            </a:pPr>
            <a:r>
              <a:rPr lang="en-US" sz="1400" dirty="0">
                <a:latin typeface="Consolas" panose="020B0609020204030204" pitchFamily="49" charset="0"/>
                <a:cs typeface="Consolas" panose="020B0609020204030204" pitchFamily="49" charset="0"/>
              </a:rPr>
              <a:t>double </a:t>
            </a:r>
            <a:r>
              <a:rPr lang="en-US" sz="1400" dirty="0" err="1">
                <a:latin typeface="Consolas" panose="020B0609020204030204" pitchFamily="49" charset="0"/>
                <a:cs typeface="Consolas" panose="020B0609020204030204" pitchFamily="49" charset="0"/>
              </a:rPr>
              <a:t>linear_root</a:t>
            </a:r>
            <a:r>
              <a:rPr lang="en-US" sz="1400" dirty="0">
                <a:latin typeface="Consolas" panose="020B0609020204030204" pitchFamily="49" charset="0"/>
                <a:cs typeface="Consolas" panose="020B0609020204030204" pitchFamily="49" charset="0"/>
              </a:rPr>
              <a:t>( double a, double b ) {</a:t>
            </a:r>
          </a:p>
          <a:p>
            <a:pPr marL="800100" lvl="2" indent="0">
              <a:buNone/>
            </a:pPr>
            <a:r>
              <a:rPr lang="en-US" sz="1400" dirty="0">
                <a:latin typeface="Consolas" panose="020B0609020204030204" pitchFamily="49" charset="0"/>
                <a:cs typeface="Consolas" panose="020B0609020204030204" pitchFamily="49" charset="0"/>
              </a:rPr>
              <a:t>    return -b/a;</a:t>
            </a:r>
          </a:p>
          <a:p>
            <a:pPr marL="800100" lvl="2" indent="0">
              <a:buNone/>
            </a:pPr>
            <a:r>
              <a:rPr lang="en-US" sz="1400" dirty="0">
                <a:latin typeface="Consolas" panose="020B0609020204030204" pitchFamily="49" charset="0"/>
                <a:cs typeface="Consolas" panose="020B0609020204030204" pitchFamily="49" charset="0"/>
              </a:rPr>
              <a:t>}</a:t>
            </a:r>
          </a:p>
        </p:txBody>
      </p:sp>
    </p:spTree>
    <p:custDataLst>
      <p:tags r:id="rId1"/>
    </p:custDataLst>
    <p:extLst>
      <p:ext uri="{BB962C8B-B14F-4D97-AF65-F5344CB8AC3E}">
        <p14:creationId xmlns:p14="http://schemas.microsoft.com/office/powerpoint/2010/main" val="3151407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3" end="1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4" end="1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5" end="1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6" end="1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other code</a:t>
            </a:r>
            <a:endParaRPr lang="en-CA" dirty="0"/>
          </a:p>
        </p:txBody>
      </p:sp>
      <p:sp>
        <p:nvSpPr>
          <p:cNvPr id="3" name="Content Placeholder 2"/>
          <p:cNvSpPr>
            <a:spLocks noGrp="1"/>
          </p:cNvSpPr>
          <p:nvPr>
            <p:ph idx="1"/>
          </p:nvPr>
        </p:nvSpPr>
        <p:spPr/>
        <p:txBody>
          <a:bodyPr/>
          <a:lstStyle/>
          <a:p>
            <a:r>
              <a:rPr lang="en-US" dirty="0"/>
              <a:t>To this point, we have described:</a:t>
            </a:r>
          </a:p>
          <a:p>
            <a:pPr lvl="1"/>
            <a:r>
              <a:rPr lang="en-US" dirty="0"/>
              <a:t>Function declarations, including</a:t>
            </a:r>
          </a:p>
          <a:p>
            <a:pPr marL="1314450" lvl="3" indent="0">
              <a:buNone/>
            </a:pPr>
            <a:r>
              <a:rPr lang="en-US" dirty="0" err="1">
                <a:latin typeface="Consolas" panose="020B0609020204030204" pitchFamily="49" charset="0"/>
              </a:rPr>
              <a:t>int</a:t>
            </a:r>
            <a:r>
              <a:rPr lang="en-US" dirty="0">
                <a:latin typeface="Consolas" panose="020B0609020204030204" pitchFamily="49" charset="0"/>
              </a:rPr>
              <a:t> main()</a:t>
            </a:r>
            <a:r>
              <a:rPr lang="en-CA" dirty="0">
                <a:latin typeface="Consolas" panose="020B0609020204030204" pitchFamily="49" charset="0"/>
              </a:rPr>
              <a:t>;</a:t>
            </a:r>
          </a:p>
          <a:p>
            <a:pPr marL="1314450" lvl="3" indent="0">
              <a:buNone/>
            </a:pPr>
            <a:r>
              <a:rPr lang="en-US" dirty="0">
                <a:latin typeface="Consolas" panose="020B0609020204030204" pitchFamily="49" charset="0"/>
              </a:rPr>
              <a:t>double cos( double x );</a:t>
            </a:r>
          </a:p>
          <a:p>
            <a:pPr marL="1314450" lvl="3" indent="0">
              <a:buNone/>
            </a:pPr>
            <a:r>
              <a:rPr lang="en-US" dirty="0">
                <a:latin typeface="Consolas" panose="020B0609020204030204" pitchFamily="49" charset="0"/>
              </a:rPr>
              <a:t>double pow( double x, double y );</a:t>
            </a:r>
          </a:p>
          <a:p>
            <a:pPr lvl="1"/>
            <a:endParaRPr lang="en-US" dirty="0"/>
          </a:p>
          <a:p>
            <a:pPr lvl="1"/>
            <a:r>
              <a:rPr lang="en-US" dirty="0"/>
              <a:t>One function definition:</a:t>
            </a:r>
          </a:p>
          <a:p>
            <a:pPr marL="1314450" lvl="3" indent="0">
              <a:buNone/>
            </a:pPr>
            <a:r>
              <a:rPr lang="en-US" dirty="0" err="1">
                <a:latin typeface="Consolas" panose="020B0609020204030204" pitchFamily="49" charset="0"/>
              </a:rPr>
              <a:t>int</a:t>
            </a:r>
            <a:r>
              <a:rPr lang="en-US" dirty="0">
                <a:latin typeface="Consolas" panose="020B0609020204030204" pitchFamily="49" charset="0"/>
              </a:rPr>
              <a:t> main()</a:t>
            </a:r>
            <a:r>
              <a:rPr lang="en-CA" dirty="0">
                <a:latin typeface="Consolas" panose="020B0609020204030204" pitchFamily="49" charset="0"/>
              </a:rPr>
              <a:t> {</a:t>
            </a:r>
          </a:p>
          <a:p>
            <a:pPr marL="1314450" lvl="3" indent="0">
              <a:buNone/>
            </a:pPr>
            <a:r>
              <a:rPr lang="en-US" dirty="0">
                <a:latin typeface="Consolas" panose="020B0609020204030204" pitchFamily="49" charset="0"/>
              </a:rPr>
              <a:t>    // Do something, if you want...</a:t>
            </a:r>
            <a:endParaRPr lang="en-CA" dirty="0">
              <a:latin typeface="Consolas" panose="020B0609020204030204" pitchFamily="49" charset="0"/>
            </a:endParaRPr>
          </a:p>
          <a:p>
            <a:pPr marL="1314450" lvl="3" indent="0">
              <a:buNone/>
            </a:pPr>
            <a:r>
              <a:rPr lang="en-US" dirty="0">
                <a:latin typeface="Consolas" panose="020B0609020204030204" pitchFamily="49" charset="0"/>
              </a:rPr>
              <a:t>    return 0;</a:t>
            </a:r>
          </a:p>
          <a:p>
            <a:pPr marL="1314450" lvl="3" indent="0">
              <a:buNone/>
            </a:pPr>
            <a:r>
              <a:rPr lang="en-US" dirty="0">
                <a:latin typeface="Consolas" panose="020B0609020204030204" pitchFamily="49" charset="0"/>
              </a:rPr>
              <a:t>}</a:t>
            </a:r>
          </a:p>
          <a:p>
            <a:pPr marL="857250" lvl="2" indent="0">
              <a:buNone/>
            </a:pPr>
            <a:endParaRPr lang="en-US" dirty="0">
              <a:latin typeface="Consolas" panose="020B0609020204030204" pitchFamily="49" charset="0"/>
            </a:endParaRPr>
          </a:p>
        </p:txBody>
      </p:sp>
    </p:spTree>
    <p:custDataLst>
      <p:tags r:id="rId1"/>
    </p:custDataLst>
    <p:extLst>
      <p:ext uri="{BB962C8B-B14F-4D97-AF65-F5344CB8AC3E}">
        <p14:creationId xmlns:p14="http://schemas.microsoft.com/office/powerpoint/2010/main" val="18947288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Summary</a:t>
            </a:r>
          </a:p>
        </p:txBody>
      </p:sp>
      <p:sp>
        <p:nvSpPr>
          <p:cNvPr id="3" name="Content Placeholder 2"/>
          <p:cNvSpPr>
            <a:spLocks noGrp="1"/>
          </p:cNvSpPr>
          <p:nvPr>
            <p:ph idx="1"/>
          </p:nvPr>
        </p:nvSpPr>
        <p:spPr/>
        <p:txBody>
          <a:bodyPr/>
          <a:lstStyle/>
          <a:p>
            <a:r>
              <a:rPr lang="en-CA" dirty="0"/>
              <a:t>Following this lesson, you now:</a:t>
            </a:r>
          </a:p>
          <a:p>
            <a:pPr lvl="1"/>
            <a:r>
              <a:rPr lang="en-US" dirty="0"/>
              <a:t>Understand how to author a function body</a:t>
            </a:r>
          </a:p>
          <a:p>
            <a:pPr lvl="1"/>
            <a:r>
              <a:rPr lang="en-US" dirty="0"/>
              <a:t>Know how to use and modify parameters inside the function body, just like local variables</a:t>
            </a:r>
          </a:p>
          <a:p>
            <a:pPr lvl="1"/>
            <a:r>
              <a:rPr lang="en-US" dirty="0"/>
              <a:t>Understand that there are multiple ways of implementing a function that satisfies the same requirements</a:t>
            </a:r>
          </a:p>
          <a:p>
            <a:pPr lvl="1"/>
            <a:r>
              <a:rPr lang="en-US" dirty="0"/>
              <a:t>Have an idea of how to start authoring functions based on the requirements of that function</a:t>
            </a:r>
          </a:p>
          <a:p>
            <a:pPr lvl="1"/>
            <a:r>
              <a:rPr lang="en-US" dirty="0"/>
              <a:t>Know that you can call one function from within another function</a:t>
            </a:r>
          </a:p>
          <a:p>
            <a:pPr lvl="1"/>
            <a:r>
              <a:rPr lang="en-US" dirty="0"/>
              <a:t>Have an idea that there are sometimes easier ways of implementing the same function</a:t>
            </a:r>
          </a:p>
          <a:p>
            <a:pPr lvl="2"/>
            <a:r>
              <a:rPr lang="en-US" dirty="0"/>
              <a:t>You may be able to deduce that more difficult implementations are not necessarily better…</a:t>
            </a:r>
            <a:endParaRPr lang="en-CA" dirty="0"/>
          </a:p>
        </p:txBody>
      </p:sp>
    </p:spTree>
    <p:extLst>
      <p:ext uri="{BB962C8B-B14F-4D97-AF65-F5344CB8AC3E}">
        <p14:creationId xmlns:p14="http://schemas.microsoft.com/office/powerpoint/2010/main" val="34465433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References</a:t>
            </a:r>
          </a:p>
        </p:txBody>
      </p:sp>
      <p:sp>
        <p:nvSpPr>
          <p:cNvPr id="3" name="Content Placeholder 2"/>
          <p:cNvSpPr>
            <a:spLocks noGrp="1"/>
          </p:cNvSpPr>
          <p:nvPr>
            <p:ph idx="1"/>
          </p:nvPr>
        </p:nvSpPr>
        <p:spPr/>
        <p:txBody>
          <a:bodyPr>
            <a:normAutofit/>
          </a:bodyPr>
          <a:lstStyle/>
          <a:p>
            <a:pPr marL="0" indent="0">
              <a:buNone/>
            </a:pPr>
            <a:r>
              <a:rPr lang="en-CA" sz="1800" dirty="0"/>
              <a:t>[1]	Cplusplus.com</a:t>
            </a:r>
          </a:p>
          <a:p>
            <a:pPr marL="0" indent="0">
              <a:buNone/>
            </a:pPr>
            <a:r>
              <a:rPr lang="en-US" sz="1800" dirty="0"/>
              <a:t>		http://www.cplusplus.com/reference/cmath/</a:t>
            </a:r>
            <a:endParaRPr lang="en-CA" sz="1800" dirty="0"/>
          </a:p>
        </p:txBody>
      </p:sp>
    </p:spTree>
    <p:extLst>
      <p:ext uri="{BB962C8B-B14F-4D97-AF65-F5344CB8AC3E}">
        <p14:creationId xmlns:p14="http://schemas.microsoft.com/office/powerpoint/2010/main" val="16154384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Acknowledgments</a:t>
            </a:r>
          </a:p>
        </p:txBody>
      </p:sp>
      <p:sp>
        <p:nvSpPr>
          <p:cNvPr id="3" name="Content Placeholder 2"/>
          <p:cNvSpPr>
            <a:spLocks noGrp="1"/>
          </p:cNvSpPr>
          <p:nvPr>
            <p:ph idx="1"/>
          </p:nvPr>
        </p:nvSpPr>
        <p:spPr/>
        <p:txBody>
          <a:bodyPr>
            <a:normAutofit/>
          </a:bodyPr>
          <a:lstStyle/>
          <a:p>
            <a:pPr marL="0" indent="0">
              <a:buNone/>
            </a:pPr>
            <a:r>
              <a:rPr lang="en-CA" sz="1800" dirty="0"/>
              <a:t>None so far.</a:t>
            </a:r>
          </a:p>
        </p:txBody>
      </p:sp>
    </p:spTree>
    <p:extLst>
      <p:ext uri="{BB962C8B-B14F-4D97-AF65-F5344CB8AC3E}">
        <p14:creationId xmlns:p14="http://schemas.microsoft.com/office/powerpoint/2010/main" val="36683473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lstStyle/>
          <a:p>
            <a:pPr marL="0" indent="0">
              <a:buNone/>
            </a:pPr>
            <a:r>
              <a:rPr lang="en-CA" dirty="0"/>
              <a:t>These slides were prepared using the Georgia typeface. Mathematical equations use </a:t>
            </a:r>
            <a:r>
              <a:rPr lang="en-CA" dirty="0">
                <a:latin typeface="Times New Roman" panose="02020603050405020304" pitchFamily="18" charset="0"/>
                <a:cs typeface="Times New Roman" panose="02020603050405020304" pitchFamily="18" charset="0"/>
              </a:rPr>
              <a:t>Times New Roman</a:t>
            </a:r>
            <a:r>
              <a:rPr lang="en-CA" dirty="0"/>
              <a:t>, and source code is presented using </a:t>
            </a:r>
            <a:r>
              <a:rPr lang="en-CA" dirty="0">
                <a:latin typeface="Consolas" panose="020B0609020204030204" pitchFamily="49" charset="0"/>
                <a:cs typeface="Consolas" panose="020B0609020204030204" pitchFamily="49" charset="0"/>
              </a:rPr>
              <a:t>Consolas</a:t>
            </a:r>
            <a:r>
              <a:rPr lang="en-CA" dirty="0"/>
              <a:t>.</a:t>
            </a:r>
          </a:p>
          <a:p>
            <a:pPr marL="0" indent="0">
              <a:buNone/>
            </a:pPr>
            <a:endParaRPr lang="en-CA" dirty="0"/>
          </a:p>
          <a:p>
            <a:pPr marL="0" indent="0">
              <a:buNone/>
            </a:pPr>
            <a:r>
              <a:rPr lang="en-CA" dirty="0"/>
              <a:t>The photographs of lilacs in bloom appearing on the title slide and accenting the top of each other slide were taken at the Royal Botanical Gardens on May 27, 2018 by Douglas Wilhelm Harder. Please see</a:t>
            </a:r>
          </a:p>
          <a:p>
            <a:pPr marL="0" indent="0" algn="ctr">
              <a:buNone/>
            </a:pPr>
            <a:r>
              <a:rPr lang="en-CA" dirty="0"/>
              <a:t>https://www.rbg.ca/</a:t>
            </a:r>
          </a:p>
          <a:p>
            <a:pPr marL="0" indent="0">
              <a:buNone/>
            </a:pPr>
            <a:r>
              <a:rPr lang="en-CA" dirty="0"/>
              <a:t>for more information.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4532755"/>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2785" y="4221088"/>
            <a:ext cx="1535679" cy="230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658" y="4703278"/>
            <a:ext cx="2867198" cy="1822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7540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buNone/>
            </a:pPr>
            <a:r>
              <a:rPr lang="en-CA" dirty="0"/>
              <a:t>These slides are provided for the </a:t>
            </a:r>
            <a:r>
              <a:rPr lang="en-CA" cap="small" dirty="0"/>
              <a:t>ece</a:t>
            </a:r>
            <a:r>
              <a:rPr lang="en-CA" dirty="0"/>
              <a:t> 150 </a:t>
            </a:r>
            <a:r>
              <a:rPr lang="en-CA" i="1" dirty="0"/>
              <a:t>Fundamentals of Programming</a:t>
            </a:r>
            <a:r>
              <a:rPr lang="en-CA" dirty="0"/>
              <a:t> course taught at the University of Waterloo. 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Tree>
    <p:extLst>
      <p:ext uri="{BB962C8B-B14F-4D97-AF65-F5344CB8AC3E}">
        <p14:creationId xmlns:p14="http://schemas.microsoft.com/office/powerpoint/2010/main" val="8449834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of functions</a:t>
            </a:r>
            <a:endParaRPr lang="en-CA" dirty="0"/>
          </a:p>
        </p:txBody>
      </p:sp>
      <p:sp>
        <p:nvSpPr>
          <p:cNvPr id="3" name="Content Placeholder 2"/>
          <p:cNvSpPr>
            <a:spLocks noGrp="1"/>
          </p:cNvSpPr>
          <p:nvPr>
            <p:ph idx="1"/>
          </p:nvPr>
        </p:nvSpPr>
        <p:spPr/>
        <p:txBody>
          <a:bodyPr>
            <a:normAutofit lnSpcReduction="10000"/>
          </a:bodyPr>
          <a:lstStyle/>
          <a:p>
            <a:r>
              <a:rPr lang="en-US" dirty="0"/>
              <a:t>Suppose we are authoring a piece of code that requires us to repeatedly calculate the absolute value of a local variable:</a:t>
            </a:r>
          </a:p>
          <a:p>
            <a:pPr marL="800100" lvl="2" indent="0">
              <a:buNone/>
            </a:pPr>
            <a:r>
              <a:rPr lang="en-US" sz="1500" dirty="0" err="1">
                <a:latin typeface="Consolas" panose="020B0609020204030204" pitchFamily="49" charset="0"/>
                <a:cs typeface="Times New Roman" panose="02020603050405020304" pitchFamily="18" charset="0"/>
              </a:rPr>
              <a:t>int</a:t>
            </a:r>
            <a:r>
              <a:rPr lang="en-US" sz="1500" dirty="0">
                <a:latin typeface="Consolas" panose="020B0609020204030204" pitchFamily="49" charset="0"/>
                <a:cs typeface="Times New Roman" panose="02020603050405020304" pitchFamily="18" charset="0"/>
              </a:rPr>
              <a:t> main() {</a:t>
            </a:r>
          </a:p>
          <a:p>
            <a:pPr marL="800100" lvl="2" indent="0">
              <a:buNone/>
            </a:pPr>
            <a:r>
              <a:rPr lang="en-US" sz="1500" dirty="0">
                <a:latin typeface="Consolas" panose="020B0609020204030204" pitchFamily="49" charset="0"/>
                <a:cs typeface="Times New Roman" panose="02020603050405020304" pitchFamily="18" charset="0"/>
              </a:rPr>
              <a:t>    double x{};</a:t>
            </a:r>
          </a:p>
          <a:p>
            <a:pPr marL="800100" lvl="2" indent="0">
              <a:buNone/>
            </a:pPr>
            <a:r>
              <a:rPr lang="en-US" sz="1500" dirty="0">
                <a:latin typeface="Consolas" panose="020B0609020204030204" pitchFamily="49" charset="0"/>
                <a:cs typeface="Times New Roman" panose="02020603050405020304" pitchFamily="18" charset="0"/>
              </a:rPr>
              <a:t>    </a:t>
            </a:r>
            <a:r>
              <a:rPr lang="en-US" sz="1500" dirty="0" err="1">
                <a:latin typeface="Consolas" panose="020B0609020204030204" pitchFamily="49" charset="0"/>
                <a:cs typeface="Times New Roman" panose="02020603050405020304" pitchFamily="18" charset="0"/>
              </a:rPr>
              <a:t>std</a:t>
            </a:r>
            <a:r>
              <a:rPr lang="en-US" sz="1500" dirty="0">
                <a:latin typeface="Consolas" panose="020B0609020204030204" pitchFamily="49" charset="0"/>
                <a:cs typeface="Times New Roman" panose="02020603050405020304" pitchFamily="18" charset="0"/>
              </a:rPr>
              <a:t>::</a:t>
            </a:r>
            <a:r>
              <a:rPr lang="en-US" sz="1500" dirty="0" err="1">
                <a:latin typeface="Consolas" panose="020B0609020204030204" pitchFamily="49" charset="0"/>
                <a:cs typeface="Times New Roman" panose="02020603050405020304" pitchFamily="18" charset="0"/>
              </a:rPr>
              <a:t>cout</a:t>
            </a:r>
            <a:r>
              <a:rPr lang="en-US" sz="1500" dirty="0">
                <a:latin typeface="Consolas" panose="020B0609020204030204" pitchFamily="49" charset="0"/>
                <a:cs typeface="Times New Roman" panose="02020603050405020304" pitchFamily="18" charset="0"/>
              </a:rPr>
              <a:t> &lt;&lt; "Enter a real number 'x': ";</a:t>
            </a:r>
          </a:p>
          <a:p>
            <a:pPr marL="800100" lvl="2" indent="0">
              <a:buNone/>
            </a:pPr>
            <a:r>
              <a:rPr lang="en-US" sz="1500" dirty="0">
                <a:latin typeface="Consolas" panose="020B0609020204030204" pitchFamily="49" charset="0"/>
                <a:cs typeface="Times New Roman" panose="02020603050405020304" pitchFamily="18" charset="0"/>
              </a:rPr>
              <a:t>    </a:t>
            </a:r>
            <a:r>
              <a:rPr lang="en-US" sz="1500" dirty="0" err="1">
                <a:latin typeface="Consolas" panose="020B0609020204030204" pitchFamily="49" charset="0"/>
                <a:cs typeface="Times New Roman" panose="02020603050405020304" pitchFamily="18" charset="0"/>
              </a:rPr>
              <a:t>std</a:t>
            </a:r>
            <a:r>
              <a:rPr lang="en-US" sz="1500" dirty="0">
                <a:latin typeface="Consolas" panose="020B0609020204030204" pitchFamily="49" charset="0"/>
                <a:cs typeface="Times New Roman" panose="02020603050405020304" pitchFamily="18" charset="0"/>
              </a:rPr>
              <a:t>::</a:t>
            </a:r>
            <a:r>
              <a:rPr lang="en-US" sz="1500" dirty="0" err="1">
                <a:latin typeface="Consolas" panose="020B0609020204030204" pitchFamily="49" charset="0"/>
                <a:cs typeface="Times New Roman" panose="02020603050405020304" pitchFamily="18" charset="0"/>
              </a:rPr>
              <a:t>cin</a:t>
            </a:r>
            <a:r>
              <a:rPr lang="en-US" sz="1500" dirty="0">
                <a:latin typeface="Consolas" panose="020B0609020204030204" pitchFamily="49" charset="0"/>
                <a:cs typeface="Times New Roman" panose="02020603050405020304" pitchFamily="18" charset="0"/>
              </a:rPr>
              <a:t> &gt;&gt; x;</a:t>
            </a:r>
          </a:p>
          <a:p>
            <a:pPr marL="800100" lvl="2" indent="0">
              <a:buNone/>
            </a:pPr>
            <a:endParaRPr lang="en-US" sz="1500" dirty="0">
              <a:latin typeface="Consolas" panose="020B0609020204030204" pitchFamily="49" charset="0"/>
              <a:cs typeface="Times New Roman" panose="02020603050405020304" pitchFamily="18" charset="0"/>
            </a:endParaRPr>
          </a:p>
          <a:p>
            <a:pPr marL="800100" lvl="2" indent="0">
              <a:buNone/>
            </a:pPr>
            <a:r>
              <a:rPr lang="en-US" sz="1500" dirty="0">
                <a:latin typeface="Consolas" panose="020B0609020204030204" pitchFamily="49" charset="0"/>
                <a:cs typeface="Times New Roman" panose="02020603050405020304" pitchFamily="18" charset="0"/>
              </a:rPr>
              <a:t>    double y{3.14159265358979323846 - x };</a:t>
            </a:r>
          </a:p>
          <a:p>
            <a:pPr marL="800100" lvl="2" indent="0">
              <a:buNone/>
            </a:pPr>
            <a:endParaRPr lang="en-US" sz="1500" dirty="0">
              <a:latin typeface="Consolas" panose="020B0609020204030204" pitchFamily="49" charset="0"/>
              <a:cs typeface="Times New Roman" panose="02020603050405020304" pitchFamily="18" charset="0"/>
            </a:endParaRPr>
          </a:p>
          <a:p>
            <a:pPr marL="800100" lvl="2" indent="0">
              <a:buNone/>
            </a:pPr>
            <a:r>
              <a:rPr lang="en-US" sz="1500" dirty="0">
                <a:latin typeface="Consolas" panose="020B0609020204030204" pitchFamily="49" charset="0"/>
                <a:cs typeface="Times New Roman" panose="02020603050405020304" pitchFamily="18" charset="0"/>
              </a:rPr>
              <a:t>    if ( y &lt; 0 ) {</a:t>
            </a:r>
          </a:p>
          <a:p>
            <a:pPr marL="800100" lvl="2" indent="0">
              <a:buNone/>
            </a:pPr>
            <a:r>
              <a:rPr lang="en-US" sz="1500" dirty="0">
                <a:latin typeface="Consolas" panose="020B0609020204030204" pitchFamily="49" charset="0"/>
                <a:cs typeface="Times New Roman" panose="02020603050405020304" pitchFamily="18" charset="0"/>
              </a:rPr>
              <a:t>        y = -y;</a:t>
            </a:r>
          </a:p>
          <a:p>
            <a:pPr marL="800100" lvl="2" indent="0">
              <a:buNone/>
            </a:pPr>
            <a:r>
              <a:rPr lang="en-US" sz="1500" dirty="0">
                <a:latin typeface="Consolas" panose="020B0609020204030204" pitchFamily="49" charset="0"/>
                <a:cs typeface="Times New Roman" panose="02020603050405020304" pitchFamily="18" charset="0"/>
              </a:rPr>
              <a:t>    }</a:t>
            </a:r>
          </a:p>
          <a:p>
            <a:pPr marL="800100" lvl="2" indent="0">
              <a:buNone/>
            </a:pPr>
            <a:endParaRPr lang="en-US" sz="1500" dirty="0">
              <a:latin typeface="Consolas" panose="020B0609020204030204" pitchFamily="49" charset="0"/>
              <a:cs typeface="Times New Roman" panose="02020603050405020304" pitchFamily="18" charset="0"/>
            </a:endParaRPr>
          </a:p>
          <a:p>
            <a:pPr marL="800100" lvl="2" indent="0">
              <a:buNone/>
            </a:pPr>
            <a:r>
              <a:rPr lang="en-US" sz="1500" dirty="0">
                <a:latin typeface="Consolas" panose="020B0609020204030204" pitchFamily="49" charset="0"/>
                <a:cs typeface="Times New Roman" panose="02020603050405020304" pitchFamily="18" charset="0"/>
              </a:rPr>
              <a:t>    </a:t>
            </a:r>
            <a:r>
              <a:rPr lang="en-US" sz="1500" dirty="0" err="1">
                <a:latin typeface="Consolas" panose="020B0609020204030204" pitchFamily="49" charset="0"/>
                <a:cs typeface="Times New Roman" panose="02020603050405020304" pitchFamily="18" charset="0"/>
              </a:rPr>
              <a:t>std</a:t>
            </a:r>
            <a:r>
              <a:rPr lang="en-US" sz="1500" dirty="0">
                <a:latin typeface="Consolas" panose="020B0609020204030204" pitchFamily="49" charset="0"/>
                <a:cs typeface="Times New Roman" panose="02020603050405020304" pitchFamily="18" charset="0"/>
              </a:rPr>
              <a:t>::</a:t>
            </a:r>
            <a:r>
              <a:rPr lang="en-US" sz="1500" dirty="0" err="1">
                <a:latin typeface="Consolas" panose="020B0609020204030204" pitchFamily="49" charset="0"/>
                <a:cs typeface="Times New Roman" panose="02020603050405020304" pitchFamily="18" charset="0"/>
              </a:rPr>
              <a:t>cout</a:t>
            </a:r>
            <a:r>
              <a:rPr lang="en-US" sz="1500" dirty="0">
                <a:latin typeface="Consolas" panose="020B0609020204030204" pitchFamily="49" charset="0"/>
                <a:cs typeface="Times New Roman" panose="02020603050405020304" pitchFamily="18" charset="0"/>
              </a:rPr>
              <a:t> &lt;&lt; "|x - pi| = " &lt;&lt; y &lt;&lt; </a:t>
            </a:r>
            <a:r>
              <a:rPr lang="en-US" sz="1500" dirty="0" err="1">
                <a:latin typeface="Consolas" panose="020B0609020204030204" pitchFamily="49" charset="0"/>
                <a:cs typeface="Times New Roman" panose="02020603050405020304" pitchFamily="18" charset="0"/>
              </a:rPr>
              <a:t>std</a:t>
            </a:r>
            <a:r>
              <a:rPr lang="en-US" sz="1500" dirty="0">
                <a:latin typeface="Consolas" panose="020B0609020204030204" pitchFamily="49" charset="0"/>
                <a:cs typeface="Times New Roman" panose="02020603050405020304" pitchFamily="18" charset="0"/>
              </a:rPr>
              <a:t>::</a:t>
            </a:r>
            <a:r>
              <a:rPr lang="en-US" sz="1500" dirty="0" err="1">
                <a:latin typeface="Consolas" panose="020B0609020204030204" pitchFamily="49" charset="0"/>
                <a:cs typeface="Times New Roman" panose="02020603050405020304" pitchFamily="18" charset="0"/>
              </a:rPr>
              <a:t>endl</a:t>
            </a:r>
            <a:r>
              <a:rPr lang="en-US" sz="1500" dirty="0">
                <a:latin typeface="Consolas" panose="020B0609020204030204" pitchFamily="49" charset="0"/>
                <a:cs typeface="Times New Roman" panose="02020603050405020304" pitchFamily="18" charset="0"/>
              </a:rPr>
              <a:t>;</a:t>
            </a:r>
          </a:p>
          <a:p>
            <a:pPr marL="800100" lvl="2" indent="0">
              <a:buNone/>
            </a:pPr>
            <a:endParaRPr lang="en-US" sz="1500" dirty="0">
              <a:latin typeface="Consolas" panose="020B0609020204030204" pitchFamily="49" charset="0"/>
              <a:cs typeface="Times New Roman" panose="02020603050405020304" pitchFamily="18" charset="0"/>
            </a:endParaRPr>
          </a:p>
          <a:p>
            <a:pPr marL="800100" lvl="2" indent="0">
              <a:buNone/>
            </a:pPr>
            <a:r>
              <a:rPr lang="en-US" sz="1500" dirty="0">
                <a:latin typeface="Consolas" panose="020B0609020204030204" pitchFamily="49" charset="0"/>
                <a:cs typeface="Times New Roman" panose="02020603050405020304" pitchFamily="18" charset="0"/>
              </a:rPr>
              <a:t>    return 0;</a:t>
            </a:r>
          </a:p>
          <a:p>
            <a:pPr marL="800100" lvl="2" indent="0">
              <a:buNone/>
            </a:pPr>
            <a:r>
              <a:rPr lang="en-US" sz="1500" dirty="0">
                <a:latin typeface="Consolas" panose="020B0609020204030204" pitchFamily="49" charset="0"/>
                <a:cs typeface="Times New Roman" panose="02020603050405020304" pitchFamily="18" charset="0"/>
              </a:rPr>
              <a:t>}</a:t>
            </a:r>
          </a:p>
        </p:txBody>
      </p:sp>
      <p:sp>
        <p:nvSpPr>
          <p:cNvPr id="10" name="Rounded Rectangle 9"/>
          <p:cNvSpPr/>
          <p:nvPr/>
        </p:nvSpPr>
        <p:spPr>
          <a:xfrm>
            <a:off x="1619672" y="3573016"/>
            <a:ext cx="4176464" cy="144016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ustDataLst>
      <p:tags r:id="rId1"/>
    </p:custDataLst>
    <p:extLst>
      <p:ext uri="{BB962C8B-B14F-4D97-AF65-F5344CB8AC3E}">
        <p14:creationId xmlns:p14="http://schemas.microsoft.com/office/powerpoint/2010/main" val="30005319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of functions</a:t>
            </a:r>
            <a:endParaRPr lang="en-CA" dirty="0"/>
          </a:p>
        </p:txBody>
      </p:sp>
      <p:sp>
        <p:nvSpPr>
          <p:cNvPr id="3" name="Content Placeholder 2"/>
          <p:cNvSpPr>
            <a:spLocks noGrp="1"/>
          </p:cNvSpPr>
          <p:nvPr>
            <p:ph idx="1"/>
          </p:nvPr>
        </p:nvSpPr>
        <p:spPr/>
        <p:txBody>
          <a:bodyPr>
            <a:normAutofit fontScale="92500" lnSpcReduction="10000"/>
          </a:bodyPr>
          <a:lstStyle/>
          <a:p>
            <a:r>
              <a:rPr lang="en-US" dirty="0"/>
              <a:t>Suppose we are authoring a piece of code that requires us repeatedly determine the maximum of two values:</a:t>
            </a:r>
          </a:p>
          <a:p>
            <a:pPr marL="800100" lvl="2" indent="0">
              <a:buNone/>
            </a:pPr>
            <a:r>
              <a:rPr lang="en-US" sz="1200" dirty="0" err="1">
                <a:latin typeface="Consolas" panose="020B0609020204030204" pitchFamily="49" charset="0"/>
                <a:cs typeface="Times New Roman" panose="02020603050405020304" pitchFamily="18" charset="0"/>
              </a:rPr>
              <a:t>int</a:t>
            </a:r>
            <a:r>
              <a:rPr lang="en-US" sz="1200" dirty="0">
                <a:latin typeface="Consolas" panose="020B0609020204030204" pitchFamily="49" charset="0"/>
                <a:cs typeface="Times New Roman" panose="02020603050405020304" pitchFamily="18" charset="0"/>
              </a:rPr>
              <a:t> main() {</a:t>
            </a:r>
          </a:p>
          <a:p>
            <a:pPr marL="800100" lvl="2" indent="0">
              <a:buNone/>
            </a:pPr>
            <a:r>
              <a:rPr lang="en-US" sz="1200" dirty="0">
                <a:latin typeface="Consolas" panose="020B0609020204030204" pitchFamily="49" charset="0"/>
                <a:cs typeface="Times New Roman" panose="02020603050405020304" pitchFamily="18" charset="0"/>
              </a:rPr>
              <a:t>    double x{};</a:t>
            </a:r>
          </a:p>
          <a:p>
            <a:pPr marL="800100" lvl="2" indent="0">
              <a:buNone/>
            </a:pPr>
            <a:r>
              <a:rPr lang="en-US" sz="1200" dirty="0">
                <a:latin typeface="Consolas" panose="020B0609020204030204" pitchFamily="49" charset="0"/>
                <a:cs typeface="Times New Roman" panose="02020603050405020304" pitchFamily="18" charset="0"/>
              </a:rPr>
              <a:t>    </a:t>
            </a:r>
            <a:r>
              <a:rPr lang="en-US" sz="1200" dirty="0" err="1">
                <a:latin typeface="Consolas" panose="020B0609020204030204" pitchFamily="49" charset="0"/>
                <a:cs typeface="Times New Roman" panose="02020603050405020304" pitchFamily="18" charset="0"/>
              </a:rPr>
              <a:t>std</a:t>
            </a:r>
            <a:r>
              <a:rPr lang="en-US" sz="1200" dirty="0">
                <a:latin typeface="Consolas" panose="020B0609020204030204" pitchFamily="49" charset="0"/>
                <a:cs typeface="Times New Roman" panose="02020603050405020304" pitchFamily="18" charset="0"/>
              </a:rPr>
              <a:t>::</a:t>
            </a:r>
            <a:r>
              <a:rPr lang="en-US" sz="1200" dirty="0" err="1">
                <a:latin typeface="Consolas" panose="020B0609020204030204" pitchFamily="49" charset="0"/>
                <a:cs typeface="Times New Roman" panose="02020603050405020304" pitchFamily="18" charset="0"/>
              </a:rPr>
              <a:t>cout</a:t>
            </a:r>
            <a:r>
              <a:rPr lang="en-US" sz="1200" dirty="0">
                <a:latin typeface="Consolas" panose="020B0609020204030204" pitchFamily="49" charset="0"/>
                <a:cs typeface="Times New Roman" panose="02020603050405020304" pitchFamily="18" charset="0"/>
              </a:rPr>
              <a:t> &lt;&lt; "Enter a number 'x': ";</a:t>
            </a:r>
          </a:p>
          <a:p>
            <a:pPr marL="800100" lvl="2" indent="0">
              <a:buNone/>
            </a:pPr>
            <a:r>
              <a:rPr lang="en-US" sz="1200" dirty="0">
                <a:latin typeface="Consolas" panose="020B0609020204030204" pitchFamily="49" charset="0"/>
                <a:cs typeface="Times New Roman" panose="02020603050405020304" pitchFamily="18" charset="0"/>
              </a:rPr>
              <a:t>    </a:t>
            </a:r>
            <a:r>
              <a:rPr lang="en-US" sz="1200" dirty="0" err="1">
                <a:latin typeface="Consolas" panose="020B0609020204030204" pitchFamily="49" charset="0"/>
                <a:cs typeface="Times New Roman" panose="02020603050405020304" pitchFamily="18" charset="0"/>
              </a:rPr>
              <a:t>std</a:t>
            </a:r>
            <a:r>
              <a:rPr lang="en-US" sz="1200" dirty="0">
                <a:latin typeface="Consolas" panose="020B0609020204030204" pitchFamily="49" charset="0"/>
                <a:cs typeface="Times New Roman" panose="02020603050405020304" pitchFamily="18" charset="0"/>
              </a:rPr>
              <a:t>::</a:t>
            </a:r>
            <a:r>
              <a:rPr lang="en-US" sz="1200" dirty="0" err="1">
                <a:latin typeface="Consolas" panose="020B0609020204030204" pitchFamily="49" charset="0"/>
                <a:cs typeface="Times New Roman" panose="02020603050405020304" pitchFamily="18" charset="0"/>
              </a:rPr>
              <a:t>cin</a:t>
            </a:r>
            <a:r>
              <a:rPr lang="en-US" sz="1200" dirty="0">
                <a:latin typeface="Consolas" panose="020B0609020204030204" pitchFamily="49" charset="0"/>
                <a:cs typeface="Times New Roman" panose="02020603050405020304" pitchFamily="18" charset="0"/>
              </a:rPr>
              <a:t> &gt;&gt; x;</a:t>
            </a:r>
          </a:p>
          <a:p>
            <a:pPr marL="800100" lvl="2" indent="0">
              <a:buNone/>
            </a:pPr>
            <a:endParaRPr lang="en-US" sz="1200" dirty="0">
              <a:latin typeface="Consolas" panose="020B0609020204030204" pitchFamily="49" charset="0"/>
              <a:cs typeface="Times New Roman" panose="02020603050405020304" pitchFamily="18" charset="0"/>
            </a:endParaRPr>
          </a:p>
          <a:p>
            <a:pPr marL="800100" lvl="2" indent="0">
              <a:buNone/>
            </a:pPr>
            <a:r>
              <a:rPr lang="en-US" sz="1200" dirty="0">
                <a:latin typeface="Consolas" panose="020B0609020204030204" pitchFamily="49" charset="0"/>
                <a:cs typeface="Times New Roman" panose="02020603050405020304" pitchFamily="18" charset="0"/>
              </a:rPr>
              <a:t>    </a:t>
            </a:r>
            <a:r>
              <a:rPr lang="en-US" sz="1200" dirty="0" err="1">
                <a:latin typeface="Consolas" panose="020B0609020204030204" pitchFamily="49" charset="0"/>
                <a:cs typeface="Times New Roman" panose="02020603050405020304" pitchFamily="18" charset="0"/>
              </a:rPr>
              <a:t>int</a:t>
            </a:r>
            <a:r>
              <a:rPr lang="en-US" sz="1200" dirty="0">
                <a:latin typeface="Consolas" panose="020B0609020204030204" pitchFamily="49" charset="0"/>
                <a:cs typeface="Times New Roman" panose="02020603050405020304" pitchFamily="18" charset="0"/>
              </a:rPr>
              <a:t> y{};</a:t>
            </a:r>
          </a:p>
          <a:p>
            <a:pPr marL="800100" lvl="2" indent="0">
              <a:buNone/>
            </a:pPr>
            <a:r>
              <a:rPr lang="en-US" sz="1200" dirty="0">
                <a:latin typeface="Consolas" panose="020B0609020204030204" pitchFamily="49" charset="0"/>
                <a:cs typeface="Times New Roman" panose="02020603050405020304" pitchFamily="18" charset="0"/>
              </a:rPr>
              <a:t>    </a:t>
            </a:r>
            <a:r>
              <a:rPr lang="en-US" sz="1200" dirty="0" err="1">
                <a:latin typeface="Consolas" panose="020B0609020204030204" pitchFamily="49" charset="0"/>
                <a:cs typeface="Times New Roman" panose="02020603050405020304" pitchFamily="18" charset="0"/>
              </a:rPr>
              <a:t>std</a:t>
            </a:r>
            <a:r>
              <a:rPr lang="en-US" sz="1200" dirty="0">
                <a:latin typeface="Consolas" panose="020B0609020204030204" pitchFamily="49" charset="0"/>
                <a:cs typeface="Times New Roman" panose="02020603050405020304" pitchFamily="18" charset="0"/>
              </a:rPr>
              <a:t>::</a:t>
            </a:r>
            <a:r>
              <a:rPr lang="en-US" sz="1200" dirty="0" err="1">
                <a:latin typeface="Consolas" panose="020B0609020204030204" pitchFamily="49" charset="0"/>
                <a:cs typeface="Times New Roman" panose="02020603050405020304" pitchFamily="18" charset="0"/>
              </a:rPr>
              <a:t>cout</a:t>
            </a:r>
            <a:r>
              <a:rPr lang="en-US" sz="1200" dirty="0">
                <a:latin typeface="Consolas" panose="020B0609020204030204" pitchFamily="49" charset="0"/>
                <a:cs typeface="Times New Roman" panose="02020603050405020304" pitchFamily="18" charset="0"/>
              </a:rPr>
              <a:t> &lt;&lt; "Enter a number 'y': ";</a:t>
            </a:r>
          </a:p>
          <a:p>
            <a:pPr marL="800100" lvl="2" indent="0">
              <a:buNone/>
            </a:pPr>
            <a:r>
              <a:rPr lang="en-US" sz="1200" dirty="0">
                <a:latin typeface="Consolas" panose="020B0609020204030204" pitchFamily="49" charset="0"/>
                <a:cs typeface="Times New Roman" panose="02020603050405020304" pitchFamily="18" charset="0"/>
              </a:rPr>
              <a:t>    </a:t>
            </a:r>
            <a:r>
              <a:rPr lang="en-US" sz="1200" dirty="0" err="1">
                <a:latin typeface="Consolas" panose="020B0609020204030204" pitchFamily="49" charset="0"/>
                <a:cs typeface="Times New Roman" panose="02020603050405020304" pitchFamily="18" charset="0"/>
              </a:rPr>
              <a:t>std</a:t>
            </a:r>
            <a:r>
              <a:rPr lang="en-US" sz="1200" dirty="0">
                <a:latin typeface="Consolas" panose="020B0609020204030204" pitchFamily="49" charset="0"/>
                <a:cs typeface="Times New Roman" panose="02020603050405020304" pitchFamily="18" charset="0"/>
              </a:rPr>
              <a:t>::</a:t>
            </a:r>
            <a:r>
              <a:rPr lang="en-US" sz="1200" dirty="0" err="1">
                <a:latin typeface="Consolas" panose="020B0609020204030204" pitchFamily="49" charset="0"/>
                <a:cs typeface="Times New Roman" panose="02020603050405020304" pitchFamily="18" charset="0"/>
              </a:rPr>
              <a:t>cin</a:t>
            </a:r>
            <a:r>
              <a:rPr lang="en-US" sz="1200" dirty="0">
                <a:latin typeface="Consolas" panose="020B0609020204030204" pitchFamily="49" charset="0"/>
                <a:cs typeface="Times New Roman" panose="02020603050405020304" pitchFamily="18" charset="0"/>
              </a:rPr>
              <a:t> &gt;&gt; y;</a:t>
            </a:r>
          </a:p>
          <a:p>
            <a:pPr marL="800100" lvl="2" indent="0">
              <a:buNone/>
            </a:pPr>
            <a:endParaRPr lang="en-US" sz="1200" dirty="0">
              <a:latin typeface="Consolas" panose="020B0609020204030204" pitchFamily="49" charset="0"/>
              <a:cs typeface="Times New Roman" panose="02020603050405020304" pitchFamily="18" charset="0"/>
            </a:endParaRPr>
          </a:p>
          <a:p>
            <a:pPr marL="800100" lvl="2" indent="0">
              <a:buNone/>
            </a:pPr>
            <a:r>
              <a:rPr lang="en-US" sz="1200" dirty="0">
                <a:latin typeface="Consolas" panose="020B0609020204030204" pitchFamily="49" charset="0"/>
                <a:cs typeface="Times New Roman" panose="02020603050405020304" pitchFamily="18" charset="0"/>
              </a:rPr>
              <a:t>    // Set z = max( x, y );</a:t>
            </a:r>
          </a:p>
          <a:p>
            <a:pPr marL="800100" lvl="2" indent="0">
              <a:buNone/>
            </a:pPr>
            <a:r>
              <a:rPr lang="en-US" sz="1200" dirty="0">
                <a:latin typeface="Consolas" panose="020B0609020204030204" pitchFamily="49" charset="0"/>
                <a:cs typeface="Times New Roman" panose="02020603050405020304" pitchFamily="18" charset="0"/>
              </a:rPr>
              <a:t>    double z{x};</a:t>
            </a:r>
          </a:p>
          <a:p>
            <a:pPr marL="800100" lvl="2" indent="0">
              <a:buNone/>
            </a:pPr>
            <a:endParaRPr lang="en-US" sz="1200" dirty="0">
              <a:latin typeface="Consolas" panose="020B0609020204030204" pitchFamily="49" charset="0"/>
              <a:cs typeface="Times New Roman" panose="02020603050405020304" pitchFamily="18" charset="0"/>
            </a:endParaRPr>
          </a:p>
          <a:p>
            <a:pPr marL="800100" lvl="2" indent="0">
              <a:buNone/>
            </a:pPr>
            <a:r>
              <a:rPr lang="en-US" sz="1200" dirty="0">
                <a:latin typeface="Consolas" panose="020B0609020204030204" pitchFamily="49" charset="0"/>
                <a:cs typeface="Times New Roman" panose="02020603050405020304" pitchFamily="18" charset="0"/>
              </a:rPr>
              <a:t>    if ( y &gt; z ) {</a:t>
            </a:r>
          </a:p>
          <a:p>
            <a:pPr marL="800100" lvl="2" indent="0">
              <a:buNone/>
            </a:pPr>
            <a:r>
              <a:rPr lang="en-US" sz="1200" dirty="0">
                <a:latin typeface="Consolas" panose="020B0609020204030204" pitchFamily="49" charset="0"/>
                <a:cs typeface="Times New Roman" panose="02020603050405020304" pitchFamily="18" charset="0"/>
              </a:rPr>
              <a:t>        z = y;</a:t>
            </a:r>
          </a:p>
          <a:p>
            <a:pPr marL="800100" lvl="2" indent="0">
              <a:buNone/>
            </a:pPr>
            <a:r>
              <a:rPr lang="en-US" sz="1200" dirty="0">
                <a:latin typeface="Consolas" panose="020B0609020204030204" pitchFamily="49" charset="0"/>
                <a:cs typeface="Times New Roman" panose="02020603050405020304" pitchFamily="18" charset="0"/>
              </a:rPr>
              <a:t>    }</a:t>
            </a:r>
          </a:p>
          <a:p>
            <a:pPr marL="800100" lvl="2" indent="0">
              <a:buNone/>
            </a:pPr>
            <a:endParaRPr lang="en-US" sz="1200" dirty="0">
              <a:latin typeface="Consolas" panose="020B0609020204030204" pitchFamily="49" charset="0"/>
              <a:cs typeface="Times New Roman" panose="02020603050405020304" pitchFamily="18" charset="0"/>
            </a:endParaRPr>
          </a:p>
          <a:p>
            <a:pPr marL="800100" lvl="2" indent="0">
              <a:buNone/>
            </a:pPr>
            <a:r>
              <a:rPr lang="en-US" sz="1200" dirty="0">
                <a:latin typeface="Consolas" panose="020B0609020204030204" pitchFamily="49" charset="0"/>
                <a:cs typeface="Times New Roman" panose="02020603050405020304" pitchFamily="18" charset="0"/>
              </a:rPr>
              <a:t>    </a:t>
            </a:r>
            <a:r>
              <a:rPr lang="en-US" sz="1200" dirty="0" err="1">
                <a:latin typeface="Consolas" panose="020B0609020204030204" pitchFamily="49" charset="0"/>
                <a:cs typeface="Times New Roman" panose="02020603050405020304" pitchFamily="18" charset="0"/>
              </a:rPr>
              <a:t>std</a:t>
            </a:r>
            <a:r>
              <a:rPr lang="en-US" sz="1200" dirty="0">
                <a:latin typeface="Consolas" panose="020B0609020204030204" pitchFamily="49" charset="0"/>
                <a:cs typeface="Times New Roman" panose="02020603050405020304" pitchFamily="18" charset="0"/>
              </a:rPr>
              <a:t>::</a:t>
            </a:r>
            <a:r>
              <a:rPr lang="en-US" sz="1200" dirty="0" err="1">
                <a:latin typeface="Consolas" panose="020B0609020204030204" pitchFamily="49" charset="0"/>
                <a:cs typeface="Times New Roman" panose="02020603050405020304" pitchFamily="18" charset="0"/>
              </a:rPr>
              <a:t>cout</a:t>
            </a:r>
            <a:r>
              <a:rPr lang="en-US" sz="1200" dirty="0">
                <a:latin typeface="Consolas" panose="020B0609020204030204" pitchFamily="49" charset="0"/>
                <a:cs typeface="Times New Roman" panose="02020603050405020304" pitchFamily="18" charset="0"/>
              </a:rPr>
              <a:t> &lt;&lt; "max(x, y) = " &lt;&lt; z &lt;&lt; </a:t>
            </a:r>
            <a:r>
              <a:rPr lang="en-US" sz="1200" dirty="0" err="1">
                <a:latin typeface="Consolas" panose="020B0609020204030204" pitchFamily="49" charset="0"/>
                <a:cs typeface="Times New Roman" panose="02020603050405020304" pitchFamily="18" charset="0"/>
              </a:rPr>
              <a:t>std</a:t>
            </a:r>
            <a:r>
              <a:rPr lang="en-US" sz="1200" dirty="0">
                <a:latin typeface="Consolas" panose="020B0609020204030204" pitchFamily="49" charset="0"/>
                <a:cs typeface="Times New Roman" panose="02020603050405020304" pitchFamily="18" charset="0"/>
              </a:rPr>
              <a:t>::</a:t>
            </a:r>
            <a:r>
              <a:rPr lang="en-US" sz="1200" dirty="0" err="1">
                <a:latin typeface="Consolas" panose="020B0609020204030204" pitchFamily="49" charset="0"/>
                <a:cs typeface="Times New Roman" panose="02020603050405020304" pitchFamily="18" charset="0"/>
              </a:rPr>
              <a:t>endl</a:t>
            </a:r>
            <a:r>
              <a:rPr lang="en-US" sz="1200" dirty="0">
                <a:latin typeface="Consolas" panose="020B0609020204030204" pitchFamily="49" charset="0"/>
                <a:cs typeface="Times New Roman" panose="02020603050405020304" pitchFamily="18" charset="0"/>
              </a:rPr>
              <a:t>;</a:t>
            </a:r>
          </a:p>
          <a:p>
            <a:pPr marL="800100" lvl="2" indent="0">
              <a:buNone/>
            </a:pPr>
            <a:endParaRPr lang="en-US" sz="1200" dirty="0">
              <a:latin typeface="Consolas" panose="020B0609020204030204" pitchFamily="49" charset="0"/>
              <a:cs typeface="Times New Roman" panose="02020603050405020304" pitchFamily="18" charset="0"/>
            </a:endParaRPr>
          </a:p>
          <a:p>
            <a:pPr marL="800100" lvl="2" indent="0">
              <a:buNone/>
            </a:pPr>
            <a:r>
              <a:rPr lang="en-US" sz="1200" dirty="0">
                <a:latin typeface="Consolas" panose="020B0609020204030204" pitchFamily="49" charset="0"/>
                <a:cs typeface="Times New Roman" panose="02020603050405020304" pitchFamily="18" charset="0"/>
              </a:rPr>
              <a:t>    return 0;</a:t>
            </a:r>
          </a:p>
          <a:p>
            <a:pPr marL="800100" lvl="2" indent="0">
              <a:buNone/>
            </a:pPr>
            <a:r>
              <a:rPr lang="en-US" sz="1200" dirty="0">
                <a:latin typeface="Consolas" panose="020B0609020204030204" pitchFamily="49" charset="0"/>
                <a:cs typeface="Times New Roman" panose="02020603050405020304" pitchFamily="18" charset="0"/>
              </a:rPr>
              <a:t>}</a:t>
            </a:r>
          </a:p>
        </p:txBody>
      </p:sp>
      <p:sp>
        <p:nvSpPr>
          <p:cNvPr id="6" name="Rounded Rectangle 5"/>
          <p:cNvSpPr/>
          <p:nvPr/>
        </p:nvSpPr>
        <p:spPr>
          <a:xfrm>
            <a:off x="1619672" y="4437112"/>
            <a:ext cx="1152128" cy="2880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ounded Rectangle 6"/>
          <p:cNvSpPr/>
          <p:nvPr/>
        </p:nvSpPr>
        <p:spPr>
          <a:xfrm>
            <a:off x="1619672" y="4869160"/>
            <a:ext cx="1368152" cy="72008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ustDataLst>
      <p:tags r:id="rId1"/>
    </p:custDataLst>
    <p:extLst>
      <p:ext uri="{BB962C8B-B14F-4D97-AF65-F5344CB8AC3E}">
        <p14:creationId xmlns:p14="http://schemas.microsoft.com/office/powerpoint/2010/main" val="17685919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Functions in C++</a:t>
            </a:r>
            <a:endParaRPr lang="en-CA" dirty="0"/>
          </a:p>
        </p:txBody>
      </p:sp>
      <p:sp>
        <p:nvSpPr>
          <p:cNvPr id="3" name="Content Placeholder 2"/>
          <p:cNvSpPr>
            <a:spLocks noGrp="1"/>
          </p:cNvSpPr>
          <p:nvPr>
            <p:ph idx="1"/>
          </p:nvPr>
        </p:nvSpPr>
        <p:spPr/>
        <p:txBody>
          <a:bodyPr/>
          <a:lstStyle/>
          <a:p>
            <a:r>
              <a:rPr lang="en-US" dirty="0"/>
              <a:t>First, note that it is not immediately obvious what each of these code fragments are doing</a:t>
            </a:r>
          </a:p>
          <a:p>
            <a:pPr lvl="1"/>
            <a:r>
              <a:rPr lang="en-US" dirty="0">
                <a:cs typeface="Times New Roman" panose="02020603050405020304" pitchFamily="18" charset="0"/>
              </a:rPr>
              <a:t>You must examine the code, and deduce what is expected</a:t>
            </a:r>
          </a:p>
          <a:p>
            <a:pPr lvl="2"/>
            <a:r>
              <a:rPr lang="en-US" dirty="0">
                <a:cs typeface="Times New Roman" panose="02020603050405020304" pitchFamily="18" charset="0"/>
              </a:rPr>
              <a:t>Either that, or perhaps read the comments</a:t>
            </a:r>
          </a:p>
          <a:p>
            <a:pPr lvl="2"/>
            <a:endParaRPr lang="en-US" dirty="0">
              <a:cs typeface="Times New Roman" panose="02020603050405020304" pitchFamily="18" charset="0"/>
            </a:endParaRPr>
          </a:p>
          <a:p>
            <a:pPr lvl="1"/>
            <a:r>
              <a:rPr lang="en-US" dirty="0">
                <a:cs typeface="Times New Roman" panose="02020603050405020304" pitchFamily="18" charset="0"/>
              </a:rPr>
              <a:t>You have to repeat this every time you want to perform these operations</a:t>
            </a:r>
          </a:p>
          <a:p>
            <a:pPr lvl="2"/>
            <a:r>
              <a:rPr lang="en-US" dirty="0">
                <a:cs typeface="Times New Roman" panose="02020603050405020304" pitchFamily="18" charset="0"/>
              </a:rPr>
              <a:t>What is the likelihood that each time,</a:t>
            </a:r>
          </a:p>
          <a:p>
            <a:pPr marL="914400" lvl="2" indent="0">
              <a:buNone/>
            </a:pPr>
            <a:r>
              <a:rPr lang="en-US" dirty="0">
                <a:cs typeface="Times New Roman" panose="02020603050405020304" pitchFamily="18" charset="0"/>
              </a:rPr>
              <a:t>	you will not make a mistake (introduce a bug)</a:t>
            </a:r>
          </a:p>
        </p:txBody>
      </p:sp>
    </p:spTree>
    <p:custDataLst>
      <p:tags r:id="rId1"/>
    </p:custDataLst>
    <p:extLst>
      <p:ext uri="{BB962C8B-B14F-4D97-AF65-F5344CB8AC3E}">
        <p14:creationId xmlns:p14="http://schemas.microsoft.com/office/powerpoint/2010/main" val="32776656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Functions in C++</a:t>
            </a:r>
            <a:endParaRPr lang="en-CA" dirty="0"/>
          </a:p>
        </p:txBody>
      </p:sp>
      <p:sp>
        <p:nvSpPr>
          <p:cNvPr id="3" name="Content Placeholder 2"/>
          <p:cNvSpPr>
            <a:spLocks noGrp="1"/>
          </p:cNvSpPr>
          <p:nvPr>
            <p:ph idx="1"/>
          </p:nvPr>
        </p:nvSpPr>
        <p:spPr/>
        <p:txBody>
          <a:bodyPr/>
          <a:lstStyle/>
          <a:p>
            <a:r>
              <a:rPr lang="en-US" dirty="0"/>
              <a:t>If you find yourself performing a similar option more than once,</a:t>
            </a:r>
          </a:p>
          <a:p>
            <a:pPr marL="0" indent="0">
              <a:buNone/>
            </a:pPr>
            <a:r>
              <a:rPr lang="en-US" dirty="0">
                <a:cs typeface="Times New Roman" panose="02020603050405020304" pitchFamily="18" charset="0"/>
              </a:rPr>
              <a:t>	you are essentially cutting-and-pasting code</a:t>
            </a:r>
          </a:p>
          <a:p>
            <a:endParaRPr lang="en-US" dirty="0">
              <a:cs typeface="Times New Roman" panose="02020603050405020304" pitchFamily="18" charset="0"/>
            </a:endParaRPr>
          </a:p>
          <a:p>
            <a:r>
              <a:rPr lang="en-US" dirty="0">
                <a:cs typeface="Times New Roman" panose="02020603050405020304" pitchFamily="18" charset="0"/>
              </a:rPr>
              <a:t>Questions:</a:t>
            </a:r>
          </a:p>
          <a:p>
            <a:pPr lvl="1"/>
            <a:r>
              <a:rPr lang="en-US" dirty="0">
                <a:cs typeface="Times New Roman" panose="02020603050405020304" pitchFamily="18" charset="0"/>
              </a:rPr>
              <a:t>What happens if you update one and forget the others?</a:t>
            </a:r>
          </a:p>
          <a:p>
            <a:pPr lvl="1"/>
            <a:r>
              <a:rPr lang="en-US" dirty="0">
                <a:cs typeface="Times New Roman" panose="02020603050405020304" pitchFamily="18" charset="0"/>
              </a:rPr>
              <a:t>What happens if you find a bug in one but forget you copied that code elsewhere before?</a:t>
            </a:r>
          </a:p>
        </p:txBody>
      </p:sp>
    </p:spTree>
    <p:custDataLst>
      <p:tags r:id="rId1"/>
    </p:custDataLst>
    <p:extLst>
      <p:ext uri="{BB962C8B-B14F-4D97-AF65-F5344CB8AC3E}">
        <p14:creationId xmlns:p14="http://schemas.microsoft.com/office/powerpoint/2010/main" val="7625515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Functions in C++</a:t>
            </a:r>
          </a:p>
        </p:txBody>
      </p:sp>
      <p:sp>
        <p:nvSpPr>
          <p:cNvPr id="3" name="Content Placeholder 2"/>
          <p:cNvSpPr>
            <a:spLocks noGrp="1"/>
          </p:cNvSpPr>
          <p:nvPr>
            <p:ph idx="1"/>
          </p:nvPr>
        </p:nvSpPr>
        <p:spPr/>
        <p:txBody>
          <a:bodyPr/>
          <a:lstStyle/>
          <a:p>
            <a:r>
              <a:rPr lang="en-US" dirty="0"/>
              <a:t>A function is a means of authoring a piece of code to perform one operation once</a:t>
            </a:r>
          </a:p>
          <a:p>
            <a:pPr lvl="1"/>
            <a:r>
              <a:rPr lang="en-US" dirty="0"/>
              <a:t>Once it is tested, you and anyone else can repeatedly use it without ever having to worry about it</a:t>
            </a:r>
          </a:p>
          <a:p>
            <a:pPr lvl="1"/>
            <a:r>
              <a:rPr lang="en-US" dirty="0"/>
              <a:t>We have already seen numerous functions implemented in the</a:t>
            </a:r>
            <a:br>
              <a:rPr lang="en-US" dirty="0"/>
            </a:br>
            <a:r>
              <a:rPr lang="en-US" dirty="0"/>
              <a:t>C math library</a:t>
            </a:r>
          </a:p>
          <a:p>
            <a:pPr lvl="2"/>
            <a:r>
              <a:rPr lang="en-US" dirty="0"/>
              <a:t>You don’t care how they are implemented</a:t>
            </a:r>
          </a:p>
          <a:p>
            <a:pPr lvl="2"/>
            <a:r>
              <a:rPr lang="en-US" dirty="0"/>
              <a:t>Similarly, people won’t care how your functions are implemented</a:t>
            </a:r>
            <a:endParaRPr lang="en-CA" dirty="0"/>
          </a:p>
        </p:txBody>
      </p:sp>
    </p:spTree>
    <p:custDataLst>
      <p:tags r:id="rId1"/>
    </p:custDataLst>
    <p:extLst>
      <p:ext uri="{BB962C8B-B14F-4D97-AF65-F5344CB8AC3E}">
        <p14:creationId xmlns:p14="http://schemas.microsoft.com/office/powerpoint/2010/main" val="366904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 simple sine function</a:t>
            </a:r>
          </a:p>
        </p:txBody>
      </p:sp>
      <p:sp>
        <p:nvSpPr>
          <p:cNvPr id="3" name="Content Placeholder 2"/>
          <p:cNvSpPr>
            <a:spLocks noGrp="1"/>
          </p:cNvSpPr>
          <p:nvPr>
            <p:ph idx="1"/>
          </p:nvPr>
        </p:nvSpPr>
        <p:spPr/>
        <p:txBody>
          <a:bodyPr/>
          <a:lstStyle/>
          <a:p>
            <a:r>
              <a:rPr lang="en-US" dirty="0"/>
              <a:t>Here is a function declaration for my sine function:</a:t>
            </a:r>
          </a:p>
          <a:p>
            <a:pPr marL="0" indent="0">
              <a:buNone/>
            </a:pPr>
            <a:r>
              <a:rPr lang="en-US" sz="1800" dirty="0">
                <a:latin typeface="Consolas" panose="020B0609020204030204" pitchFamily="49" charset="0"/>
              </a:rPr>
              <a:t>	double </a:t>
            </a:r>
            <a:r>
              <a:rPr lang="en-US" sz="1800" dirty="0" err="1">
                <a:latin typeface="Consolas" panose="020B0609020204030204" pitchFamily="49" charset="0"/>
              </a:rPr>
              <a:t>my_sin</a:t>
            </a:r>
            <a:r>
              <a:rPr lang="en-US" sz="1800" dirty="0">
                <a:latin typeface="Consolas" panose="020B0609020204030204" pitchFamily="49" charset="0"/>
              </a:rPr>
              <a:t>( double x );</a:t>
            </a:r>
          </a:p>
          <a:p>
            <a:endParaRPr lang="en-US" dirty="0"/>
          </a:p>
          <a:p>
            <a:r>
              <a:rPr lang="en-US" dirty="0"/>
              <a:t>The function definition has a body that is executed when the function is called:</a:t>
            </a:r>
          </a:p>
          <a:p>
            <a:pPr marL="0" indent="0">
              <a:buNone/>
            </a:pPr>
            <a:endParaRPr lang="en-US" dirty="0"/>
          </a:p>
          <a:p>
            <a:pPr marL="0" indent="0">
              <a:buNone/>
            </a:pPr>
            <a:endParaRPr lang="en-US" dirty="0"/>
          </a:p>
          <a:p>
            <a:pPr marL="0" indent="0">
              <a:buNone/>
            </a:pPr>
            <a:r>
              <a:rPr lang="en-US" sz="1800" dirty="0">
                <a:latin typeface="Consolas" panose="020B0609020204030204" pitchFamily="49" charset="0"/>
              </a:rPr>
              <a:t>	double </a:t>
            </a:r>
            <a:r>
              <a:rPr lang="en-US" sz="1800" dirty="0" err="1">
                <a:latin typeface="Consolas" panose="020B0609020204030204" pitchFamily="49" charset="0"/>
              </a:rPr>
              <a:t>my_sin</a:t>
            </a:r>
            <a:r>
              <a:rPr lang="en-US" sz="1800" dirty="0">
                <a:latin typeface="Consolas" panose="020B0609020204030204" pitchFamily="49" charset="0"/>
              </a:rPr>
              <a:t>( double x ) {</a:t>
            </a:r>
          </a:p>
          <a:p>
            <a:pPr marL="0" indent="0">
              <a:buNone/>
            </a:pPr>
            <a:r>
              <a:rPr lang="en-US" sz="1800" dirty="0">
                <a:latin typeface="Consolas" panose="020B0609020204030204" pitchFamily="49" charset="0"/>
              </a:rPr>
              <a:t>	    double result{ x - x*x*x/6.0 + x*x*x*x*x/120.0 };</a:t>
            </a:r>
          </a:p>
          <a:p>
            <a:pPr marL="0" indent="0">
              <a:buNone/>
            </a:pPr>
            <a:r>
              <a:rPr lang="en-US" sz="1800" dirty="0">
                <a:latin typeface="Consolas" panose="020B0609020204030204" pitchFamily="49" charset="0"/>
              </a:rPr>
              <a:t>	    return result;</a:t>
            </a:r>
          </a:p>
          <a:p>
            <a:pPr marL="0" indent="0">
              <a:buNone/>
            </a:pPr>
            <a:r>
              <a:rPr lang="en-US" sz="1800" dirty="0">
                <a:latin typeface="Consolas" panose="020B0609020204030204" pitchFamily="49" charset="0"/>
              </a:rPr>
              <a:t>	}</a:t>
            </a:r>
          </a:p>
        </p:txBody>
      </p:sp>
      <p:sp>
        <p:nvSpPr>
          <p:cNvPr id="5" name="Rounded Rectangle 4"/>
          <p:cNvSpPr/>
          <p:nvPr/>
        </p:nvSpPr>
        <p:spPr>
          <a:xfrm>
            <a:off x="3236506" y="4069080"/>
            <a:ext cx="1224136" cy="3600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7" name="Straight Arrow Connector 6"/>
          <p:cNvCxnSpPr>
            <a:endCxn id="5" idx="3"/>
          </p:cNvCxnSpPr>
          <p:nvPr/>
        </p:nvCxnSpPr>
        <p:spPr>
          <a:xfrm flipH="1">
            <a:off x="4460642" y="4069080"/>
            <a:ext cx="1407502" cy="180020"/>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888225" y="3851756"/>
            <a:ext cx="3302507" cy="369332"/>
          </a:xfrm>
          <a:prstGeom prst="rect">
            <a:avLst/>
          </a:prstGeom>
        </p:spPr>
        <p:txBody>
          <a:bodyPr wrap="none">
            <a:spAutoFit/>
          </a:bodyPr>
          <a:lstStyle/>
          <a:p>
            <a:r>
              <a:rPr lang="en-US" dirty="0">
                <a:latin typeface="Georgia" panose="02040502050405020303" pitchFamily="18" charset="0"/>
              </a:rPr>
              <a:t>parameter and parameter type</a:t>
            </a:r>
            <a:endParaRPr lang="en-CA" dirty="0">
              <a:latin typeface="Georgia" panose="02040502050405020303" pitchFamily="18" charset="0"/>
            </a:endParaRPr>
          </a:p>
        </p:txBody>
      </p:sp>
      <p:sp>
        <p:nvSpPr>
          <p:cNvPr id="11" name="Rounded Rectangle 10"/>
          <p:cNvSpPr/>
          <p:nvPr/>
        </p:nvSpPr>
        <p:spPr>
          <a:xfrm>
            <a:off x="1907704" y="4397762"/>
            <a:ext cx="1717306" cy="3600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2" name="Straight Arrow Connector 11"/>
          <p:cNvCxnSpPr/>
          <p:nvPr/>
        </p:nvCxnSpPr>
        <p:spPr>
          <a:xfrm flipH="1" flipV="1">
            <a:off x="3625010" y="4612486"/>
            <a:ext cx="1407502" cy="216024"/>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5033256" y="4643844"/>
            <a:ext cx="1537600" cy="369332"/>
          </a:xfrm>
          <a:prstGeom prst="rect">
            <a:avLst/>
          </a:prstGeom>
        </p:spPr>
        <p:txBody>
          <a:bodyPr wrap="none">
            <a:spAutoFit/>
          </a:bodyPr>
          <a:lstStyle/>
          <a:p>
            <a:r>
              <a:rPr lang="en-US" dirty="0">
                <a:latin typeface="Georgia" panose="02040502050405020303" pitchFamily="18" charset="0"/>
              </a:rPr>
              <a:t>local variable</a:t>
            </a:r>
            <a:endParaRPr lang="en-CA" dirty="0">
              <a:latin typeface="Georgia" panose="02040502050405020303" pitchFamily="18" charset="0"/>
            </a:endParaRPr>
          </a:p>
        </p:txBody>
      </p:sp>
      <p:sp>
        <p:nvSpPr>
          <p:cNvPr id="14" name="Rounded Rectangle 13"/>
          <p:cNvSpPr/>
          <p:nvPr/>
        </p:nvSpPr>
        <p:spPr>
          <a:xfrm>
            <a:off x="2267744" y="4075772"/>
            <a:ext cx="968762" cy="3600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5" name="Straight Arrow Connector 14"/>
          <p:cNvCxnSpPr/>
          <p:nvPr/>
        </p:nvCxnSpPr>
        <p:spPr>
          <a:xfrm flipH="1">
            <a:off x="2899488" y="3429000"/>
            <a:ext cx="520384" cy="640080"/>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3124386" y="3059668"/>
            <a:ext cx="3858749" cy="369332"/>
          </a:xfrm>
          <a:prstGeom prst="rect">
            <a:avLst/>
          </a:prstGeom>
        </p:spPr>
        <p:txBody>
          <a:bodyPr wrap="none">
            <a:spAutoFit/>
          </a:bodyPr>
          <a:lstStyle/>
          <a:p>
            <a:r>
              <a:rPr lang="en-US" dirty="0">
                <a:latin typeface="Georgia" panose="02040502050405020303" pitchFamily="18" charset="0"/>
              </a:rPr>
              <a:t>function identifier or function name</a:t>
            </a:r>
            <a:endParaRPr lang="en-CA" dirty="0">
              <a:latin typeface="Georgia" panose="02040502050405020303" pitchFamily="18" charset="0"/>
            </a:endParaRPr>
          </a:p>
        </p:txBody>
      </p:sp>
      <p:sp>
        <p:nvSpPr>
          <p:cNvPr id="19" name="Rounded Rectangle 18"/>
          <p:cNvSpPr/>
          <p:nvPr/>
        </p:nvSpPr>
        <p:spPr>
          <a:xfrm>
            <a:off x="1918590" y="4397762"/>
            <a:ext cx="6399910" cy="66984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20" name="Straight Arrow Connector 19"/>
          <p:cNvCxnSpPr/>
          <p:nvPr/>
        </p:nvCxnSpPr>
        <p:spPr>
          <a:xfrm flipH="1" flipV="1">
            <a:off x="4460642" y="5067606"/>
            <a:ext cx="280492" cy="521634"/>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4364334" y="5589240"/>
            <a:ext cx="1600118" cy="369332"/>
          </a:xfrm>
          <a:prstGeom prst="rect">
            <a:avLst/>
          </a:prstGeom>
        </p:spPr>
        <p:txBody>
          <a:bodyPr wrap="none">
            <a:spAutoFit/>
          </a:bodyPr>
          <a:lstStyle/>
          <a:p>
            <a:r>
              <a:rPr lang="en-US" dirty="0">
                <a:latin typeface="Georgia" panose="02040502050405020303" pitchFamily="18" charset="0"/>
              </a:rPr>
              <a:t>function body</a:t>
            </a:r>
            <a:endParaRPr lang="en-CA" dirty="0">
              <a:latin typeface="Georgia" panose="02040502050405020303" pitchFamily="18" charset="0"/>
            </a:endParaRPr>
          </a:p>
        </p:txBody>
      </p:sp>
      <p:sp>
        <p:nvSpPr>
          <p:cNvPr id="24" name="Rounded Rectangle 23"/>
          <p:cNvSpPr/>
          <p:nvPr/>
        </p:nvSpPr>
        <p:spPr>
          <a:xfrm>
            <a:off x="1403648" y="4074178"/>
            <a:ext cx="864096" cy="3600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25" name="Straight Arrow Connector 24"/>
          <p:cNvCxnSpPr/>
          <p:nvPr/>
        </p:nvCxnSpPr>
        <p:spPr>
          <a:xfrm>
            <a:off x="1547664" y="3749040"/>
            <a:ext cx="127688" cy="318446"/>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849390" y="3369605"/>
            <a:ext cx="1329210" cy="369332"/>
          </a:xfrm>
          <a:prstGeom prst="rect">
            <a:avLst/>
          </a:prstGeom>
        </p:spPr>
        <p:txBody>
          <a:bodyPr wrap="none">
            <a:spAutoFit/>
          </a:bodyPr>
          <a:lstStyle/>
          <a:p>
            <a:r>
              <a:rPr lang="en-US" dirty="0">
                <a:latin typeface="Georgia" panose="02040502050405020303" pitchFamily="18" charset="0"/>
              </a:rPr>
              <a:t>return type</a:t>
            </a:r>
            <a:endParaRPr lang="en-CA" dirty="0">
              <a:latin typeface="Georgia" panose="02040502050405020303" pitchFamily="18" charset="0"/>
            </a:endParaRPr>
          </a:p>
        </p:txBody>
      </p:sp>
      <p:sp>
        <p:nvSpPr>
          <p:cNvPr id="28" name="Rounded Rectangle 27"/>
          <p:cNvSpPr/>
          <p:nvPr/>
        </p:nvSpPr>
        <p:spPr>
          <a:xfrm>
            <a:off x="2782686" y="4714258"/>
            <a:ext cx="842324" cy="3600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29" name="Straight Arrow Connector 28"/>
          <p:cNvCxnSpPr>
            <a:endCxn id="28" idx="2"/>
          </p:cNvCxnSpPr>
          <p:nvPr/>
        </p:nvCxnSpPr>
        <p:spPr>
          <a:xfrm flipV="1">
            <a:off x="3124386" y="5074298"/>
            <a:ext cx="79462" cy="884274"/>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2004559" y="5939988"/>
            <a:ext cx="2063385" cy="369332"/>
          </a:xfrm>
          <a:prstGeom prst="rect">
            <a:avLst/>
          </a:prstGeom>
        </p:spPr>
        <p:txBody>
          <a:bodyPr wrap="none">
            <a:spAutoFit/>
          </a:bodyPr>
          <a:lstStyle/>
          <a:p>
            <a:r>
              <a:rPr lang="en-US" dirty="0">
                <a:latin typeface="Georgia" panose="02040502050405020303" pitchFamily="18" charset="0"/>
              </a:rPr>
              <a:t>the returned value</a:t>
            </a:r>
            <a:endParaRPr lang="en-CA" dirty="0">
              <a:latin typeface="Georgia" panose="02040502050405020303" pitchFamily="18" charset="0"/>
            </a:endParaRPr>
          </a:p>
        </p:txBody>
      </p:sp>
    </p:spTree>
    <p:custDataLst>
      <p:tags r:id="rId1"/>
    </p:custDataLst>
    <p:extLst>
      <p:ext uri="{BB962C8B-B14F-4D97-AF65-F5344CB8AC3E}">
        <p14:creationId xmlns:p14="http://schemas.microsoft.com/office/powerpoint/2010/main" val="1517549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4"/>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15"/>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18"/>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8"/>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7"/>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5"/>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24"/>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25"/>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26"/>
                                        </p:tgtEl>
                                        <p:attrNameLst>
                                          <p:attrName>style.visibility</p:attrName>
                                        </p:attrNameLst>
                                      </p:cBhvr>
                                      <p:to>
                                        <p:strVal val="hidden"/>
                                      </p:to>
                                    </p:set>
                                  </p:childTnLst>
                                </p:cTn>
                              </p:par>
                              <p:par>
                                <p:cTn id="59" presetID="1" presetClass="entr" presetSubtype="0"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1"/>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grpId="1" nodeType="clickEffect">
                                  <p:stCondLst>
                                    <p:cond delay="0"/>
                                  </p:stCondLst>
                                  <p:childTnLst>
                                    <p:set>
                                      <p:cBhvr>
                                        <p:cTn id="68" dur="1" fill="hold">
                                          <p:stCondLst>
                                            <p:cond delay="0"/>
                                          </p:stCondLst>
                                        </p:cTn>
                                        <p:tgtEl>
                                          <p:spTgt spid="19"/>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20"/>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21"/>
                                        </p:tgtEl>
                                        <p:attrNameLst>
                                          <p:attrName>style.visibility</p:attrName>
                                        </p:attrNameLst>
                                      </p:cBhvr>
                                      <p:to>
                                        <p:strVal val="hidden"/>
                                      </p:to>
                                    </p:set>
                                  </p:childTnLst>
                                </p:cTn>
                              </p:par>
                              <p:par>
                                <p:cTn id="73" presetID="1" presetClass="entr" presetSubtype="0" fill="hold" grpId="0" nodeType="withEffect">
                                  <p:stCondLst>
                                    <p:cond delay="0"/>
                                  </p:stCondLst>
                                  <p:childTnLst>
                                    <p:set>
                                      <p:cBhvr>
                                        <p:cTn id="74" dur="1" fill="hold">
                                          <p:stCondLst>
                                            <p:cond delay="0"/>
                                          </p:stCondLst>
                                        </p:cTn>
                                        <p:tgtEl>
                                          <p:spTgt spid="11"/>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2"/>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grpId="1" nodeType="clickEffect">
                                  <p:stCondLst>
                                    <p:cond delay="0"/>
                                  </p:stCondLst>
                                  <p:childTnLst>
                                    <p:set>
                                      <p:cBhvr>
                                        <p:cTn id="82" dur="1" fill="hold">
                                          <p:stCondLst>
                                            <p:cond delay="0"/>
                                          </p:stCondLst>
                                        </p:cTn>
                                        <p:tgtEl>
                                          <p:spTgt spid="11"/>
                                        </p:tgtEl>
                                        <p:attrNameLst>
                                          <p:attrName>style.visibility</p:attrName>
                                        </p:attrNameLst>
                                      </p:cBhvr>
                                      <p:to>
                                        <p:strVal val="hidden"/>
                                      </p:to>
                                    </p:set>
                                  </p:childTnLst>
                                </p:cTn>
                              </p:par>
                              <p:par>
                                <p:cTn id="83" presetID="1" presetClass="exit" presetSubtype="0" fill="hold" nodeType="withEffect">
                                  <p:stCondLst>
                                    <p:cond delay="0"/>
                                  </p:stCondLst>
                                  <p:childTnLst>
                                    <p:set>
                                      <p:cBhvr>
                                        <p:cTn id="84" dur="1" fill="hold">
                                          <p:stCondLst>
                                            <p:cond delay="0"/>
                                          </p:stCondLst>
                                        </p:cTn>
                                        <p:tgtEl>
                                          <p:spTgt spid="12"/>
                                        </p:tgtEl>
                                        <p:attrNameLst>
                                          <p:attrName>style.visibility</p:attrName>
                                        </p:attrNameLst>
                                      </p:cBhvr>
                                      <p:to>
                                        <p:strVal val="hidden"/>
                                      </p:to>
                                    </p:set>
                                  </p:childTnLst>
                                </p:cTn>
                              </p:par>
                              <p:par>
                                <p:cTn id="85" presetID="1" presetClass="exit" presetSubtype="0" fill="hold" grpId="1" nodeType="withEffect">
                                  <p:stCondLst>
                                    <p:cond delay="0"/>
                                  </p:stCondLst>
                                  <p:childTnLst>
                                    <p:set>
                                      <p:cBhvr>
                                        <p:cTn id="86" dur="1" fill="hold">
                                          <p:stCondLst>
                                            <p:cond delay="0"/>
                                          </p:stCondLst>
                                        </p:cTn>
                                        <p:tgtEl>
                                          <p:spTgt spid="13"/>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8"/>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29"/>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8" grpId="0"/>
      <p:bldP spid="8" grpId="1"/>
      <p:bldP spid="11" grpId="0" animBg="1"/>
      <p:bldP spid="11" grpId="1" animBg="1"/>
      <p:bldP spid="13" grpId="0"/>
      <p:bldP spid="13" grpId="1"/>
      <p:bldP spid="14" grpId="0" animBg="1"/>
      <p:bldP spid="14" grpId="1" animBg="1"/>
      <p:bldP spid="18" grpId="0"/>
      <p:bldP spid="18" grpId="1"/>
      <p:bldP spid="19" grpId="0" animBg="1"/>
      <p:bldP spid="19" grpId="1" animBg="1"/>
      <p:bldP spid="21" grpId="0"/>
      <p:bldP spid="21" grpId="1"/>
      <p:bldP spid="24" grpId="0" animBg="1"/>
      <p:bldP spid="24" grpId="1" animBg="1"/>
      <p:bldP spid="26" grpId="0"/>
      <p:bldP spid="26" grpId="1"/>
      <p:bldP spid="28" grpId="0" animBg="1"/>
      <p:bldP spid="30"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1|33.6"/>
</p:tagLst>
</file>

<file path=ppt/tags/tag10.xml><?xml version="1.0" encoding="utf-8"?>
<p:tagLst xmlns:a="http://schemas.openxmlformats.org/drawingml/2006/main" xmlns:r="http://schemas.openxmlformats.org/officeDocument/2006/relationships" xmlns:p="http://schemas.openxmlformats.org/presentationml/2006/main">
  <p:tag name="TIMING" val="|3.3|6.9|24.2|6.9|13.8"/>
</p:tagLst>
</file>

<file path=ppt/tags/tag11.xml><?xml version="1.0" encoding="utf-8"?>
<p:tagLst xmlns:a="http://schemas.openxmlformats.org/drawingml/2006/main" xmlns:r="http://schemas.openxmlformats.org/officeDocument/2006/relationships" xmlns:p="http://schemas.openxmlformats.org/presentationml/2006/main">
  <p:tag name="TIMING" val="|6.2|6.9|6.2"/>
</p:tagLst>
</file>

<file path=ppt/tags/tag12.xml><?xml version="1.0" encoding="utf-8"?>
<p:tagLst xmlns:a="http://schemas.openxmlformats.org/drawingml/2006/main" xmlns:r="http://schemas.openxmlformats.org/officeDocument/2006/relationships" xmlns:p="http://schemas.openxmlformats.org/presentationml/2006/main">
  <p:tag name="TIMING" val="|8.3|33.8|33|21.7"/>
</p:tagLst>
</file>

<file path=ppt/tags/tag13.xml><?xml version="1.0" encoding="utf-8"?>
<p:tagLst xmlns:a="http://schemas.openxmlformats.org/drawingml/2006/main" xmlns:r="http://schemas.openxmlformats.org/officeDocument/2006/relationships" xmlns:p="http://schemas.openxmlformats.org/presentationml/2006/main">
  <p:tag name="TIMING" val="|11.8|55.3|43.5|9.8|12.2|24.7"/>
</p:tagLst>
</file>

<file path=ppt/tags/tag14.xml><?xml version="1.0" encoding="utf-8"?>
<p:tagLst xmlns:a="http://schemas.openxmlformats.org/drawingml/2006/main" xmlns:r="http://schemas.openxmlformats.org/officeDocument/2006/relationships" xmlns:p="http://schemas.openxmlformats.org/presentationml/2006/main">
  <p:tag name="TIMING" val="|8.2|36.8|24|27|12.9"/>
</p:tagLst>
</file>

<file path=ppt/tags/tag15.xml><?xml version="1.0" encoding="utf-8"?>
<p:tagLst xmlns:a="http://schemas.openxmlformats.org/drawingml/2006/main" xmlns:r="http://schemas.openxmlformats.org/officeDocument/2006/relationships" xmlns:p="http://schemas.openxmlformats.org/presentationml/2006/main">
  <p:tag name="TIMING" val="|45.6|36"/>
</p:tagLst>
</file>

<file path=ppt/tags/tag16.xml><?xml version="1.0" encoding="utf-8"?>
<p:tagLst xmlns:a="http://schemas.openxmlformats.org/drawingml/2006/main" xmlns:r="http://schemas.openxmlformats.org/officeDocument/2006/relationships" xmlns:p="http://schemas.openxmlformats.org/presentationml/2006/main">
  <p:tag name="TIMING" val="|22.7|29.2|22.3"/>
</p:tagLst>
</file>

<file path=ppt/tags/tag17.xml><?xml version="1.0" encoding="utf-8"?>
<p:tagLst xmlns:a="http://schemas.openxmlformats.org/drawingml/2006/main" xmlns:r="http://schemas.openxmlformats.org/officeDocument/2006/relationships" xmlns:p="http://schemas.openxmlformats.org/presentationml/2006/main">
  <p:tag name="TIMING" val="|18"/>
</p:tagLst>
</file>

<file path=ppt/tags/tag18.xml><?xml version="1.0" encoding="utf-8"?>
<p:tagLst xmlns:a="http://schemas.openxmlformats.org/drawingml/2006/main" xmlns:r="http://schemas.openxmlformats.org/officeDocument/2006/relationships" xmlns:p="http://schemas.openxmlformats.org/presentationml/2006/main">
  <p:tag name="TIMING" val="|46.9|11.9"/>
</p:tagLst>
</file>

<file path=ppt/tags/tag19.xml><?xml version="1.0" encoding="utf-8"?>
<p:tagLst xmlns:a="http://schemas.openxmlformats.org/drawingml/2006/main" xmlns:r="http://schemas.openxmlformats.org/officeDocument/2006/relationships" xmlns:p="http://schemas.openxmlformats.org/presentationml/2006/main">
  <p:tag name="TIMING" val="|19.4|11.1|3.6|15.7|10.8|8.6"/>
</p:tagLst>
</file>

<file path=ppt/tags/tag2.xml><?xml version="1.0" encoding="utf-8"?>
<p:tagLst xmlns:a="http://schemas.openxmlformats.org/drawingml/2006/main" xmlns:r="http://schemas.openxmlformats.org/officeDocument/2006/relationships" xmlns:p="http://schemas.openxmlformats.org/presentationml/2006/main">
  <p:tag name="TIMING" val="|39.8"/>
</p:tagLst>
</file>

<file path=ppt/tags/tag20.xml><?xml version="1.0" encoding="utf-8"?>
<p:tagLst xmlns:a="http://schemas.openxmlformats.org/drawingml/2006/main" xmlns:r="http://schemas.openxmlformats.org/officeDocument/2006/relationships" xmlns:p="http://schemas.openxmlformats.org/presentationml/2006/main">
  <p:tag name="TIMING" val="|19.4|11.1|3.6|15.7|10.8|8.6"/>
</p:tagLst>
</file>

<file path=ppt/tags/tag21.xml><?xml version="1.0" encoding="utf-8"?>
<p:tagLst xmlns:a="http://schemas.openxmlformats.org/drawingml/2006/main" xmlns:r="http://schemas.openxmlformats.org/officeDocument/2006/relationships" xmlns:p="http://schemas.openxmlformats.org/presentationml/2006/main">
  <p:tag name="TIMING" val="|30.9|9.2|4.8|13.3|6.2|24.5"/>
</p:tagLst>
</file>

<file path=ppt/tags/tag22.xml><?xml version="1.0" encoding="utf-8"?>
<p:tagLst xmlns:a="http://schemas.openxmlformats.org/drawingml/2006/main" xmlns:r="http://schemas.openxmlformats.org/officeDocument/2006/relationships" xmlns:p="http://schemas.openxmlformats.org/presentationml/2006/main">
  <p:tag name="TIMING" val="|14.4|15.9|18.1|27.4"/>
</p:tagLst>
</file>

<file path=ppt/tags/tag23.xml><?xml version="1.0" encoding="utf-8"?>
<p:tagLst xmlns:a="http://schemas.openxmlformats.org/drawingml/2006/main" xmlns:r="http://schemas.openxmlformats.org/officeDocument/2006/relationships" xmlns:p="http://schemas.openxmlformats.org/presentationml/2006/main">
  <p:tag name="TIMING" val="|13.7|20.1"/>
</p:tagLst>
</file>

<file path=ppt/tags/tag24.xml><?xml version="1.0" encoding="utf-8"?>
<p:tagLst xmlns:a="http://schemas.openxmlformats.org/drawingml/2006/main" xmlns:r="http://schemas.openxmlformats.org/officeDocument/2006/relationships" xmlns:p="http://schemas.openxmlformats.org/presentationml/2006/main">
  <p:tag name="TIMING" val="|5.4|4.7|12.5"/>
</p:tagLst>
</file>

<file path=ppt/tags/tag25.xml><?xml version="1.0" encoding="utf-8"?>
<p:tagLst xmlns:a="http://schemas.openxmlformats.org/drawingml/2006/main" xmlns:r="http://schemas.openxmlformats.org/officeDocument/2006/relationships" xmlns:p="http://schemas.openxmlformats.org/presentationml/2006/main">
  <p:tag name="TIMING" val="|5.4|4.7|12.5"/>
</p:tagLst>
</file>

<file path=ppt/tags/tag26.xml><?xml version="1.0" encoding="utf-8"?>
<p:tagLst xmlns:a="http://schemas.openxmlformats.org/drawingml/2006/main" xmlns:r="http://schemas.openxmlformats.org/officeDocument/2006/relationships" xmlns:p="http://schemas.openxmlformats.org/presentationml/2006/main">
  <p:tag name="TIMING" val="|11|3.3|4|4.1|3.7|8.7"/>
</p:tagLst>
</file>

<file path=ppt/tags/tag27.xml><?xml version="1.0" encoding="utf-8"?>
<p:tagLst xmlns:a="http://schemas.openxmlformats.org/drawingml/2006/main" xmlns:r="http://schemas.openxmlformats.org/officeDocument/2006/relationships" xmlns:p="http://schemas.openxmlformats.org/presentationml/2006/main">
  <p:tag name="TIMING" val="|54.1"/>
</p:tagLst>
</file>

<file path=ppt/tags/tag3.xml><?xml version="1.0" encoding="utf-8"?>
<p:tagLst xmlns:a="http://schemas.openxmlformats.org/drawingml/2006/main" xmlns:r="http://schemas.openxmlformats.org/officeDocument/2006/relationships" xmlns:p="http://schemas.openxmlformats.org/presentationml/2006/main">
  <p:tag name="TIMING" val="|30.8|9"/>
</p:tagLst>
</file>

<file path=ppt/tags/tag4.xml><?xml version="1.0" encoding="utf-8"?>
<p:tagLst xmlns:a="http://schemas.openxmlformats.org/drawingml/2006/main" xmlns:r="http://schemas.openxmlformats.org/officeDocument/2006/relationships" xmlns:p="http://schemas.openxmlformats.org/presentationml/2006/main">
  <p:tag name="TIMING" val="|12.6|10.2"/>
</p:tagLst>
</file>

<file path=ppt/tags/tag5.xml><?xml version="1.0" encoding="utf-8"?>
<p:tagLst xmlns:a="http://schemas.openxmlformats.org/drawingml/2006/main" xmlns:r="http://schemas.openxmlformats.org/officeDocument/2006/relationships" xmlns:p="http://schemas.openxmlformats.org/presentationml/2006/main">
  <p:tag name="TIMING" val="|12.9|3.3|20.2"/>
</p:tagLst>
</file>

<file path=ppt/tags/tag6.xml><?xml version="1.0" encoding="utf-8"?>
<p:tagLst xmlns:a="http://schemas.openxmlformats.org/drawingml/2006/main" xmlns:r="http://schemas.openxmlformats.org/officeDocument/2006/relationships" xmlns:p="http://schemas.openxmlformats.org/presentationml/2006/main">
  <p:tag name="TIMING" val="|10.5|42.3|5.7|7.6"/>
</p:tagLst>
</file>

<file path=ppt/tags/tag7.xml><?xml version="1.0" encoding="utf-8"?>
<p:tagLst xmlns:a="http://schemas.openxmlformats.org/drawingml/2006/main" xmlns:r="http://schemas.openxmlformats.org/officeDocument/2006/relationships" xmlns:p="http://schemas.openxmlformats.org/presentationml/2006/main">
  <p:tag name="TIMING" val="|16.2|11.4|5.1|15.3|10.2|19.5|46.9|1.1"/>
</p:tagLst>
</file>

<file path=ppt/tags/tag8.xml><?xml version="1.0" encoding="utf-8"?>
<p:tagLst xmlns:a="http://schemas.openxmlformats.org/drawingml/2006/main" xmlns:r="http://schemas.openxmlformats.org/officeDocument/2006/relationships" xmlns:p="http://schemas.openxmlformats.org/presentationml/2006/main">
  <p:tag name="TIMING" val="|23|9.8|4|24.9|28.9|16.2"/>
</p:tagLst>
</file>

<file path=ppt/tags/tag9.xml><?xml version="1.0" encoding="utf-8"?>
<p:tagLst xmlns:a="http://schemas.openxmlformats.org/drawingml/2006/main" xmlns:r="http://schemas.openxmlformats.org/officeDocument/2006/relationships" xmlns:p="http://schemas.openxmlformats.org/presentationml/2006/main">
  <p:tag name="TIMING" val="|16.2"/>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89755</TotalTime>
  <Words>2851</Words>
  <Application>Microsoft Office PowerPoint</Application>
  <PresentationFormat>On-screen Show (4:3)</PresentationFormat>
  <Paragraphs>492</Paragraphs>
  <Slides>34</Slides>
  <Notes>0</Notes>
  <HiddenSlides>8</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4" baseType="lpstr">
      <vt:lpstr>ＭＳ Ｐゴシック</vt:lpstr>
      <vt:lpstr>Arial</vt:lpstr>
      <vt:lpstr>Calibri</vt:lpstr>
      <vt:lpstr>Consolas</vt:lpstr>
      <vt:lpstr>Constantia</vt:lpstr>
      <vt:lpstr>Georgia</vt:lpstr>
      <vt:lpstr>Symbol</vt:lpstr>
      <vt:lpstr>Times New Roman</vt:lpstr>
      <vt:lpstr>Custom Design</vt:lpstr>
      <vt:lpstr>Equation</vt:lpstr>
      <vt:lpstr>Writing functions</vt:lpstr>
      <vt:lpstr>Outline</vt:lpstr>
      <vt:lpstr>Using other code</vt:lpstr>
      <vt:lpstr>Review of functions</vt:lpstr>
      <vt:lpstr>Review of functions</vt:lpstr>
      <vt:lpstr>Functions in C++</vt:lpstr>
      <vt:lpstr>Functions in C++</vt:lpstr>
      <vt:lpstr>Functions in C++</vt:lpstr>
      <vt:lpstr>A simple sine function</vt:lpstr>
      <vt:lpstr>A simple sine function</vt:lpstr>
      <vt:lpstr>An absolute value function</vt:lpstr>
      <vt:lpstr>An absolute value function</vt:lpstr>
      <vt:lpstr>An absolute value function</vt:lpstr>
      <vt:lpstr>An absolute value function</vt:lpstr>
      <vt:lpstr>A function returning a polynomial</vt:lpstr>
      <vt:lpstr>A function returning a polynomial</vt:lpstr>
      <vt:lpstr>A max function</vt:lpstr>
      <vt:lpstr>Functions used in algebraic expressions</vt:lpstr>
      <vt:lpstr>Functions used in algebraic expressions</vt:lpstr>
      <vt:lpstr>Functions used in algebraic expressions</vt:lpstr>
      <vt:lpstr>The maximum of three parameters</vt:lpstr>
      <vt:lpstr>The maximum of three parameters</vt:lpstr>
      <vt:lpstr>A factorial function</vt:lpstr>
      <vt:lpstr>Variations on the absolute value function</vt:lpstr>
      <vt:lpstr>Variations on the maximum of two parameters</vt:lpstr>
      <vt:lpstr>Variations on the maximum of three parameters</vt:lpstr>
      <vt:lpstr>Variations on the maximum of three parameters</vt:lpstr>
      <vt:lpstr>Example</vt:lpstr>
      <vt:lpstr>Example</vt:lpstr>
      <vt:lpstr>Summary</vt:lpstr>
      <vt:lpstr>References</vt:lpstr>
      <vt:lpstr>Acknowledgments</vt:lpstr>
      <vt:lpstr>Colophon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Wilhelm Harder</cp:lastModifiedBy>
  <cp:revision>1571</cp:revision>
  <dcterms:created xsi:type="dcterms:W3CDTF">2009-09-11T23:00:44Z</dcterms:created>
  <dcterms:modified xsi:type="dcterms:W3CDTF">2023-09-22T16:00:29Z</dcterms:modified>
</cp:coreProperties>
</file>